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6" r:id="rId3"/>
    <p:sldId id="265" r:id="rId4"/>
    <p:sldId id="268" r:id="rId5"/>
    <p:sldId id="269" r:id="rId6"/>
    <p:sldId id="270" r:id="rId7"/>
    <p:sldId id="267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DF4"/>
    <a:srgbClr val="2C3B52"/>
    <a:srgbClr val="3A587C"/>
    <a:srgbClr val="D3DDEA"/>
    <a:srgbClr val="D3DDEB"/>
    <a:srgbClr val="B1DCD2"/>
    <a:srgbClr val="3B7F6D"/>
    <a:srgbClr val="2A3244"/>
    <a:srgbClr val="191B2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04"/>
    <p:restoredTop sz="94694"/>
  </p:normalViewPr>
  <p:slideViewPr>
    <p:cSldViewPr snapToGrid="0" snapToObjects="1">
      <p:cViewPr>
        <p:scale>
          <a:sx n="123" d="100"/>
          <a:sy n="123" d="100"/>
        </p:scale>
        <p:origin x="4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D53B0-6351-CB1A-B78D-31645CB05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6232CE-2502-D0A8-DF29-C036A378C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63CD8-2FEB-0542-FC0D-E31D94605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0A73-D3A9-B647-A2B4-EDF3597C5C07}" type="datetimeFigureOut">
              <a:rPr lang="en-US" smtClean="0"/>
              <a:t>9/21/22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6CD39-F694-835D-7CC1-046E25FDA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3F167-8C0A-C852-0252-B55907536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7FEC-9DF8-7947-9A25-92AFCF052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76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5AA34-6022-E41B-FE8F-27617DF9A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CFB79A-3B2E-8F65-B42B-5C52CBB9E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00B07-5B46-A46C-2838-5002D2E5C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0A73-D3A9-B647-A2B4-EDF3597C5C07}" type="datetimeFigureOut">
              <a:rPr lang="en-US" smtClean="0"/>
              <a:t>9/21/22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2F2E7-A0A3-A70D-A5C3-8565D6880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0C80A-6B77-C582-EBB0-5575014D0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7FEC-9DF8-7947-9A25-92AFCF052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8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689E88-C5D4-DEB2-E175-040FB53A1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C2A55-945B-6BBE-AFE4-DB54ADB03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17FA7-46E4-D0CD-BC9E-A073900A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0A73-D3A9-B647-A2B4-EDF3597C5C07}" type="datetimeFigureOut">
              <a:rPr lang="en-US" smtClean="0"/>
              <a:t>9/21/22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1B53A-D06B-DE50-2FB2-AF6882AB5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47622-A864-A8FD-5CE6-DBAF12386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7FEC-9DF8-7947-9A25-92AFCF052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20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52233-2361-CBD5-080A-80CC2EA2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F759D-98B5-774F-55DC-DB4B9C87A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19CCF-1F8D-EAF6-0DC4-8F75C95C7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0A73-D3A9-B647-A2B4-EDF3597C5C07}" type="datetimeFigureOut">
              <a:rPr lang="en-US" smtClean="0"/>
              <a:t>9/21/22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C446B-ADFB-FBC8-5301-FC225C47A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F59B2-22C3-A5AF-C738-DA307ADD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7FEC-9DF8-7947-9A25-92AFCF052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9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C77B6-6701-B1D1-7759-243EDDD9D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E6334-5C14-F5FA-3120-0BCA5B0CC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D580E-5775-64EE-EECA-4E48F0075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0A73-D3A9-B647-A2B4-EDF3597C5C07}" type="datetimeFigureOut">
              <a:rPr lang="en-US" smtClean="0"/>
              <a:t>9/21/22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3D39C-4090-44FA-0EF1-62DB5DBDC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61454-CF3C-D69B-5396-E6A3B37B0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7FEC-9DF8-7947-9A25-92AFCF052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85326-7888-9A75-D56B-AC07C1976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041B0-C1BA-1CC2-6DE5-4C369D19B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84B75-19CA-96BB-D416-F74753587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307CA-6AB8-D78B-4216-537288425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0A73-D3A9-B647-A2B4-EDF3597C5C07}" type="datetimeFigureOut">
              <a:rPr lang="en-US" smtClean="0"/>
              <a:t>9/21/22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3D3AC-CFFD-993E-AAEF-E11AB78ED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EAF4E-1AEA-B35B-BDE3-CCD2F4650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7FEC-9DF8-7947-9A25-92AFCF052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8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925DF-B5E9-63A1-129C-CFB89347D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63F9E-4C02-EB5B-15AA-F1D7EED88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2DFEA-2323-635E-92E1-178E84BE9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5B16FF-D250-5724-1FEC-0C2EFFEF96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CAC067-6E41-8507-B21D-0F6A14DF57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3B5DD3-26E6-F440-CBB7-0D4E53357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0A73-D3A9-B647-A2B4-EDF3597C5C07}" type="datetimeFigureOut">
              <a:rPr lang="en-US" smtClean="0"/>
              <a:t>9/21/22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CA674D-D383-DEDE-B0CB-8E7B69D7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5893DF-0112-4DA9-678A-C284576C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7FEC-9DF8-7947-9A25-92AFCF052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6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28A26-94C2-6EB0-C99F-CA572C8B7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EB66F7-F6CD-6562-5BFE-E0E585CD8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0A73-D3A9-B647-A2B4-EDF3597C5C07}" type="datetimeFigureOut">
              <a:rPr lang="en-US" smtClean="0"/>
              <a:t>9/21/22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CA2D2-2F51-FDD8-B3F5-4159BA97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F85828-F699-02D5-D583-7101251CF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7FEC-9DF8-7947-9A25-92AFCF052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96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E64FF1-43EE-6CA1-F3FA-66F26ED33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0A73-D3A9-B647-A2B4-EDF3597C5C07}" type="datetimeFigureOut">
              <a:rPr lang="en-US" smtClean="0"/>
              <a:t>9/21/22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2524A8-D008-6C83-F810-7D8C2AC6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0F537-B72E-BEC0-F433-8EDE299B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7FEC-9DF8-7947-9A25-92AFCF052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70F24-089A-DA33-4A82-249E5F86A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78EAE-74BF-EF31-A7F2-6CA8FE64F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48EADA-CE65-B0E5-E00C-84759449F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58591-08E1-DB53-D06D-8AE306219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0A73-D3A9-B647-A2B4-EDF3597C5C07}" type="datetimeFigureOut">
              <a:rPr lang="en-US" smtClean="0"/>
              <a:t>9/21/22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16B96D-B209-F853-7FB9-744173043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749A6-F157-D6CD-E1EE-DD0686FAB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7FEC-9DF8-7947-9A25-92AFCF052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7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600A8-DE69-253A-DF9D-8E3B2ACCD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538EC0-132E-6DA2-68AC-B3AB1E204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D2C764-AC96-B892-3A66-DC9643A4E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674C4-B279-16E9-2812-66A998E52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0A73-D3A9-B647-A2B4-EDF3597C5C07}" type="datetimeFigureOut">
              <a:rPr lang="en-US" smtClean="0"/>
              <a:t>9/21/22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7F03B-8486-F70E-81F8-FE437ED82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5B23A-B37D-4848-806A-DB39A0748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7FEC-9DF8-7947-9A25-92AFCF052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1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A94117-08AE-F029-4F68-0FB7394A9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A4120-DEC7-E52B-DCDA-1DB5D99B9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C9570-14E7-F26A-67CF-370FFE571E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B0A73-D3A9-B647-A2B4-EDF3597C5C07}" type="datetimeFigureOut">
              <a:rPr lang="en-US" smtClean="0"/>
              <a:t>9/21/22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285F6-123F-9C0B-03D4-AB3F3DAE1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D204F-D630-9132-74C2-E14503359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07FEC-9DF8-7947-9A25-92AFCF052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1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11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JP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0530B53-6F90-7D35-E47F-30DF349A8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4027" y="5776482"/>
            <a:ext cx="1306449" cy="10997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66042A-3D7B-5F7A-EDEE-ED05054FEA67}"/>
              </a:ext>
            </a:extLst>
          </p:cNvPr>
          <p:cNvSpPr txBox="1"/>
          <p:nvPr/>
        </p:nvSpPr>
        <p:spPr>
          <a:xfrm>
            <a:off x="351692" y="4149969"/>
            <a:ext cx="5920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D3DDEB"/>
                </a:solidFill>
              </a:rPr>
              <a:t>Taming Pandas &amp; Tidy Parsnips</a:t>
            </a:r>
            <a:endParaRPr lang="en-US" sz="2400" b="1" dirty="0">
              <a:solidFill>
                <a:srgbClr val="D3DDEB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71BF15-F1D8-D8DF-1FD7-A36DF0A7FDAF}"/>
              </a:ext>
            </a:extLst>
          </p:cNvPr>
          <p:cNvSpPr txBox="1"/>
          <p:nvPr/>
        </p:nvSpPr>
        <p:spPr>
          <a:xfrm>
            <a:off x="351692" y="4726013"/>
            <a:ext cx="5920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D3DDEB"/>
                </a:solidFill>
              </a:rPr>
              <a:t>Teaching foundational data skills as part of an innovation curriculum</a:t>
            </a:r>
            <a:endParaRPr lang="en-US" sz="2000" dirty="0">
              <a:solidFill>
                <a:srgbClr val="D3DDE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8A7222-C423-14B4-AB95-FBAAC4FCE428}"/>
              </a:ext>
            </a:extLst>
          </p:cNvPr>
          <p:cNvSpPr txBox="1"/>
          <p:nvPr/>
        </p:nvSpPr>
        <p:spPr>
          <a:xfrm>
            <a:off x="351692" y="5798248"/>
            <a:ext cx="5920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D3DDEB"/>
                </a:solidFill>
              </a:rPr>
              <a:t>Graham Cole</a:t>
            </a:r>
          </a:p>
          <a:p>
            <a:r>
              <a:rPr lang="en-US" sz="1200" dirty="0">
                <a:solidFill>
                  <a:srgbClr val="D3DDEB"/>
                </a:solidFill>
              </a:rPr>
              <a:t>Lecturer in Enterprise | Newcastle University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550B431-D151-5D60-C64C-F2E4FF106BB1}"/>
              </a:ext>
            </a:extLst>
          </p:cNvPr>
          <p:cNvSpPr/>
          <p:nvPr/>
        </p:nvSpPr>
        <p:spPr>
          <a:xfrm>
            <a:off x="410308" y="4565915"/>
            <a:ext cx="5650523" cy="45719"/>
          </a:xfrm>
          <a:prstGeom prst="ellipse">
            <a:avLst/>
          </a:prstGeom>
          <a:solidFill>
            <a:srgbClr val="D3D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Qr code&#10;&#10;Description automatically generated">
            <a:extLst>
              <a:ext uri="{FF2B5EF4-FFF2-40B4-BE49-F238E27FC236}">
                <a16:creationId xmlns:a16="http://schemas.microsoft.com/office/drawing/2014/main" id="{7BFF721D-1AE5-80F4-CF0D-D9CCC03384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67" t="42489" r="25011" b="4881"/>
          <a:stretch/>
        </p:blipFill>
        <p:spPr>
          <a:xfrm>
            <a:off x="1307973" y="6321468"/>
            <a:ext cx="368000" cy="373333"/>
          </a:xfrm>
          <a:prstGeom prst="rect">
            <a:avLst/>
          </a:prstGeom>
        </p:spPr>
      </p:pic>
      <p:pic>
        <p:nvPicPr>
          <p:cNvPr id="18" name="Picture 2" descr="Linkedin logo png">
            <a:extLst>
              <a:ext uri="{FF2B5EF4-FFF2-40B4-BE49-F238E27FC236}">
                <a16:creationId xmlns:a16="http://schemas.microsoft.com/office/drawing/2014/main" id="{A843B6A4-D4A1-B34E-9320-0C9BEF214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53" y="6390277"/>
            <a:ext cx="732991" cy="18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CC4559B3-397E-ECCC-2D25-6742647475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9155" y="6289344"/>
            <a:ext cx="1386718" cy="39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c 10">
            <a:extLst>
              <a:ext uri="{FF2B5EF4-FFF2-40B4-BE49-F238E27FC236}">
                <a16:creationId xmlns:a16="http://schemas.microsoft.com/office/drawing/2014/main" id="{ABBB3124-C924-C89E-2674-75883FF68411}"/>
              </a:ext>
            </a:extLst>
          </p:cNvPr>
          <p:cNvSpPr/>
          <p:nvPr/>
        </p:nvSpPr>
        <p:spPr>
          <a:xfrm rot="17664348">
            <a:off x="5826369" y="2215661"/>
            <a:ext cx="539262" cy="540000"/>
          </a:xfrm>
          <a:prstGeom prst="arc">
            <a:avLst>
              <a:gd name="adj1" fmla="val 21497272"/>
              <a:gd name="adj2" fmla="val 2516536"/>
            </a:avLst>
          </a:prstGeom>
          <a:noFill/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AACA5E8F-F494-34CA-F3A0-78976CDEBE9E}"/>
              </a:ext>
            </a:extLst>
          </p:cNvPr>
          <p:cNvSpPr/>
          <p:nvPr/>
        </p:nvSpPr>
        <p:spPr>
          <a:xfrm rot="17664348">
            <a:off x="5826366" y="2215661"/>
            <a:ext cx="539262" cy="540000"/>
          </a:xfrm>
          <a:prstGeom prst="arc">
            <a:avLst>
              <a:gd name="adj1" fmla="val 6215119"/>
              <a:gd name="adj2" fmla="val 8690549"/>
            </a:avLst>
          </a:prstGeom>
          <a:noFill/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7D6A5B98-83BB-8CAC-FFCD-F01EB26555FD}"/>
              </a:ext>
            </a:extLst>
          </p:cNvPr>
          <p:cNvSpPr/>
          <p:nvPr/>
        </p:nvSpPr>
        <p:spPr>
          <a:xfrm rot="17664348">
            <a:off x="5826367" y="2215662"/>
            <a:ext cx="539262" cy="540000"/>
          </a:xfrm>
          <a:prstGeom prst="arc">
            <a:avLst>
              <a:gd name="adj1" fmla="val 9541035"/>
              <a:gd name="adj2" fmla="val 12156135"/>
            </a:avLst>
          </a:prstGeom>
          <a:noFill/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3939931C-F89F-9942-74BE-88A8DD7C143C}"/>
              </a:ext>
            </a:extLst>
          </p:cNvPr>
          <p:cNvSpPr/>
          <p:nvPr/>
        </p:nvSpPr>
        <p:spPr>
          <a:xfrm rot="17664348">
            <a:off x="5826366" y="2215660"/>
            <a:ext cx="539262" cy="540000"/>
          </a:xfrm>
          <a:prstGeom prst="arc">
            <a:avLst>
              <a:gd name="adj1" fmla="val 3193589"/>
              <a:gd name="adj2" fmla="val 5437941"/>
            </a:avLst>
          </a:prstGeom>
          <a:noFill/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FAB6AE4-2C4A-F165-CD6C-C391B0FF9085}"/>
              </a:ext>
            </a:extLst>
          </p:cNvPr>
          <p:cNvSpPr/>
          <p:nvPr/>
        </p:nvSpPr>
        <p:spPr>
          <a:xfrm rot="17664348">
            <a:off x="5826367" y="2221348"/>
            <a:ext cx="539262" cy="540000"/>
          </a:xfrm>
          <a:prstGeom prst="arc">
            <a:avLst>
              <a:gd name="adj1" fmla="val 12825310"/>
              <a:gd name="adj2" fmla="val 15098501"/>
            </a:avLst>
          </a:prstGeom>
          <a:noFill/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B4E2EF80-8D00-B0C2-E0CD-269B51CE6D69}"/>
              </a:ext>
            </a:extLst>
          </p:cNvPr>
          <p:cNvSpPr/>
          <p:nvPr/>
        </p:nvSpPr>
        <p:spPr>
          <a:xfrm rot="17664348">
            <a:off x="5826362" y="2227034"/>
            <a:ext cx="539262" cy="540000"/>
          </a:xfrm>
          <a:prstGeom prst="arc">
            <a:avLst>
              <a:gd name="adj1" fmla="val 16048013"/>
              <a:gd name="adj2" fmla="val 18276541"/>
            </a:avLst>
          </a:prstGeom>
          <a:noFill/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D9C2C660-136E-1CBB-81F5-622EEC7D31C4}"/>
              </a:ext>
            </a:extLst>
          </p:cNvPr>
          <p:cNvSpPr/>
          <p:nvPr/>
        </p:nvSpPr>
        <p:spPr>
          <a:xfrm rot="17664348">
            <a:off x="5826362" y="2234868"/>
            <a:ext cx="539262" cy="540000"/>
          </a:xfrm>
          <a:prstGeom prst="arc">
            <a:avLst>
              <a:gd name="adj1" fmla="val 18970494"/>
              <a:gd name="adj2" fmla="val 20673828"/>
            </a:avLst>
          </a:prstGeom>
          <a:noFill/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Sunset over the Gulf of Mexico and U.S. Gulf Coast from the ISS.">
            <a:extLst>
              <a:ext uri="{FF2B5EF4-FFF2-40B4-BE49-F238E27FC236}">
                <a16:creationId xmlns:a16="http://schemas.microsoft.com/office/drawing/2014/main" id="{83E9D533-92DD-5C42-B5CC-5BFA0EFACB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14" b="42048"/>
          <a:stretch/>
        </p:blipFill>
        <p:spPr bwMode="auto">
          <a:xfrm flipH="1">
            <a:off x="-10492" y="6092838"/>
            <a:ext cx="12202492" cy="82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ADE1F76-C8CB-7425-265F-F0E93D73DA69}"/>
              </a:ext>
            </a:extLst>
          </p:cNvPr>
          <p:cNvSpPr txBox="1"/>
          <p:nvPr/>
        </p:nvSpPr>
        <p:spPr>
          <a:xfrm>
            <a:off x="229762" y="145268"/>
            <a:ext cx="1119553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srgbClr val="3A587C"/>
                </a:solidFill>
              </a:rPr>
              <a:t>Who is this chap and what does he want?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73C8040-3BD0-AA52-3C4A-84411A17F9A3}"/>
              </a:ext>
            </a:extLst>
          </p:cNvPr>
          <p:cNvSpPr/>
          <p:nvPr/>
        </p:nvSpPr>
        <p:spPr>
          <a:xfrm>
            <a:off x="229762" y="713712"/>
            <a:ext cx="11488616" cy="64700"/>
          </a:xfrm>
          <a:prstGeom prst="ellipse">
            <a:avLst/>
          </a:prstGeom>
          <a:solidFill>
            <a:srgbClr val="3A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2A9363B5-B2CF-E6C8-7A2C-A18120AEC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0394" y="6026366"/>
            <a:ext cx="1142610" cy="96186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E208E22-A1D7-6A27-DCE3-6A163688FAF6}"/>
              </a:ext>
            </a:extLst>
          </p:cNvPr>
          <p:cNvSpPr txBox="1"/>
          <p:nvPr/>
        </p:nvSpPr>
        <p:spPr>
          <a:xfrm>
            <a:off x="10512" y="6129587"/>
            <a:ext cx="59201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D3DDEB"/>
                </a:solidFill>
              </a:rPr>
              <a:t>Graham Cole</a:t>
            </a:r>
          </a:p>
          <a:p>
            <a:r>
              <a:rPr lang="en-US" sz="1100" dirty="0">
                <a:solidFill>
                  <a:srgbClr val="D3DDEB"/>
                </a:solidFill>
              </a:rPr>
              <a:t>Lecturer in Enterprise | Newcastle University</a:t>
            </a:r>
          </a:p>
        </p:txBody>
      </p:sp>
      <p:pic>
        <p:nvPicPr>
          <p:cNvPr id="28" name="Picture 27" descr="Qr code&#10;&#10;Description automatically generated">
            <a:extLst>
              <a:ext uri="{FF2B5EF4-FFF2-40B4-BE49-F238E27FC236}">
                <a16:creationId xmlns:a16="http://schemas.microsoft.com/office/drawing/2014/main" id="{A77DF33E-93F5-B85B-73D3-F2AF59E5C9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67" t="42489" r="25011" b="4881"/>
          <a:stretch/>
        </p:blipFill>
        <p:spPr>
          <a:xfrm>
            <a:off x="642302" y="6578164"/>
            <a:ext cx="265290" cy="269135"/>
          </a:xfrm>
          <a:prstGeom prst="rect">
            <a:avLst/>
          </a:prstGeom>
        </p:spPr>
      </p:pic>
      <p:pic>
        <p:nvPicPr>
          <p:cNvPr id="29" name="Picture 2" descr="Linkedin logo png">
            <a:extLst>
              <a:ext uri="{FF2B5EF4-FFF2-40B4-BE49-F238E27FC236}">
                <a16:creationId xmlns:a16="http://schemas.microsoft.com/office/drawing/2014/main" id="{33B75B1B-3CF6-C79D-781E-8275454F2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8" y="6587962"/>
            <a:ext cx="522070" cy="13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B0DC51B-9D73-3FA9-FFDE-F306DB999529}"/>
              </a:ext>
            </a:extLst>
          </p:cNvPr>
          <p:cNvSpPr txBox="1"/>
          <p:nvPr/>
        </p:nvSpPr>
        <p:spPr>
          <a:xfrm>
            <a:off x="6759618" y="1084153"/>
            <a:ext cx="47374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Insights Bootcamp </a:t>
            </a:r>
          </a:p>
          <a:p>
            <a:endParaRPr lang="en-US" dirty="0"/>
          </a:p>
          <a:p>
            <a:r>
              <a:rPr lang="en-US" dirty="0"/>
              <a:t>Two-week, extra-curricular block delivery </a:t>
            </a:r>
          </a:p>
          <a:p>
            <a:endParaRPr lang="en-US" dirty="0"/>
          </a:p>
          <a:p>
            <a:r>
              <a:rPr lang="en-US" dirty="0"/>
              <a:t>40 non-cognate students working in teams of 5</a:t>
            </a:r>
          </a:p>
          <a:p>
            <a:endParaRPr lang="en-US" dirty="0"/>
          </a:p>
          <a:p>
            <a:r>
              <a:rPr lang="en-US" dirty="0"/>
              <a:t>4 Industry partners</a:t>
            </a:r>
            <a:r>
              <a:rPr lang="en-GB" dirty="0"/>
              <a:t>, 10hrs of contact time</a:t>
            </a:r>
            <a:endParaRPr lang="en-US" dirty="0"/>
          </a:p>
          <a:p>
            <a:endParaRPr lang="en-US" dirty="0"/>
          </a:p>
          <a:p>
            <a:r>
              <a:rPr lang="en-US" dirty="0"/>
              <a:t>Real-world challenges faced by businesses </a:t>
            </a:r>
          </a:p>
          <a:p>
            <a:endParaRPr lang="en-US" dirty="0"/>
          </a:p>
          <a:p>
            <a:r>
              <a:rPr lang="en-US" dirty="0"/>
              <a:t>Production datasets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A22557-7536-05E4-C7AB-B46FFA46313C}"/>
              </a:ext>
            </a:extLst>
          </p:cNvPr>
          <p:cNvSpPr txBox="1"/>
          <p:nvPr/>
        </p:nvSpPr>
        <p:spPr>
          <a:xfrm>
            <a:off x="6759618" y="5132514"/>
            <a:ext cx="2279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 Minute presentation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26A596-B0EA-0AC6-1A72-7913EF6FABE1}"/>
              </a:ext>
            </a:extLst>
          </p:cNvPr>
          <p:cNvSpPr txBox="1"/>
          <p:nvPr/>
        </p:nvSpPr>
        <p:spPr>
          <a:xfrm>
            <a:off x="9146022" y="5132514"/>
            <a:ext cx="2279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Executive Report 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EC0AE53E-BB90-3752-D68C-B9E18C1EF207}"/>
              </a:ext>
            </a:extLst>
          </p:cNvPr>
          <p:cNvSpPr/>
          <p:nvPr/>
        </p:nvSpPr>
        <p:spPr>
          <a:xfrm rot="5400000">
            <a:off x="8702495" y="4313433"/>
            <a:ext cx="672802" cy="729123"/>
          </a:xfrm>
          <a:prstGeom prst="rightArrow">
            <a:avLst/>
          </a:prstGeom>
          <a:solidFill>
            <a:srgbClr val="3A587C"/>
          </a:solidFill>
          <a:ln>
            <a:solidFill>
              <a:srgbClr val="D3DD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87C4213-C966-6FB0-F7FF-DFFFFB2B5783}"/>
              </a:ext>
            </a:extLst>
          </p:cNvPr>
          <p:cNvSpPr/>
          <p:nvPr/>
        </p:nvSpPr>
        <p:spPr>
          <a:xfrm rot="16200000">
            <a:off x="3709540" y="3405410"/>
            <a:ext cx="4235984" cy="45719"/>
          </a:xfrm>
          <a:prstGeom prst="ellipse">
            <a:avLst/>
          </a:prstGeom>
          <a:solidFill>
            <a:srgbClr val="3A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ewcastle NE1 Ltd - NewcastleGateshead Initiative">
            <a:extLst>
              <a:ext uri="{FF2B5EF4-FFF2-40B4-BE49-F238E27FC236}">
                <a16:creationId xmlns:a16="http://schemas.microsoft.com/office/drawing/2014/main" id="{F43CCACC-EDC5-E9E0-E3D8-AF0B16A1C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58" y="1282552"/>
            <a:ext cx="2657038" cy="110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dia Gallery | Virgin Money PLC">
            <a:extLst>
              <a:ext uri="{FF2B5EF4-FFF2-40B4-BE49-F238E27FC236}">
                <a16:creationId xmlns:a16="http://schemas.microsoft.com/office/drawing/2014/main" id="{1DD12991-8466-21D1-9324-F54B41364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710" y="2887965"/>
            <a:ext cx="1767628" cy="3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wcastle University – Logos Download">
            <a:extLst>
              <a:ext uri="{FF2B5EF4-FFF2-40B4-BE49-F238E27FC236}">
                <a16:creationId xmlns:a16="http://schemas.microsoft.com/office/drawing/2014/main" id="{2FAF28C9-2F9B-3E69-F774-B38595901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" y="3675757"/>
            <a:ext cx="1717936" cy="56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xford Brookes logos - Oxford Brookes University">
            <a:extLst>
              <a:ext uri="{FF2B5EF4-FFF2-40B4-BE49-F238E27FC236}">
                <a16:creationId xmlns:a16="http://schemas.microsoft.com/office/drawing/2014/main" id="{43292111-39F9-8FDE-1C49-D9C6AC7FE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89" y="2263418"/>
            <a:ext cx="1389440" cy="57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ational Innovation Centre for Data (@NICDATA) / Twitter">
            <a:extLst>
              <a:ext uri="{FF2B5EF4-FFF2-40B4-BE49-F238E27FC236}">
                <a16:creationId xmlns:a16="http://schemas.microsoft.com/office/drawing/2014/main" id="{B63C5EE8-2E73-4C7C-1D02-9A0558DE3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438" y="4025415"/>
            <a:ext cx="1315449" cy="110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DC850FCF-C12F-6751-7A55-00401D6058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52663" y="6321320"/>
            <a:ext cx="1386718" cy="39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7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2923CFF-D3CF-F028-FBD7-C00E9E8E9103}"/>
              </a:ext>
            </a:extLst>
          </p:cNvPr>
          <p:cNvSpPr txBox="1"/>
          <p:nvPr/>
        </p:nvSpPr>
        <p:spPr>
          <a:xfrm>
            <a:off x="9353341" y="6676987"/>
            <a:ext cx="423203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https://</a:t>
            </a:r>
            <a:r>
              <a:rPr lang="en-US" sz="700" dirty="0" err="1">
                <a:solidFill>
                  <a:schemeClr val="bg1"/>
                </a:solidFill>
              </a:rPr>
              <a:t>www.nasa.gov</a:t>
            </a:r>
            <a:r>
              <a:rPr lang="en-US" sz="700" dirty="0">
                <a:solidFill>
                  <a:schemeClr val="bg1"/>
                </a:solidFill>
              </a:rPr>
              <a:t>/multimedia/</a:t>
            </a:r>
            <a:r>
              <a:rPr lang="en-US" sz="700" dirty="0" err="1">
                <a:solidFill>
                  <a:schemeClr val="bg1"/>
                </a:solidFill>
              </a:rPr>
              <a:t>imagegallery</a:t>
            </a:r>
            <a:r>
              <a:rPr lang="en-US" sz="700" dirty="0">
                <a:solidFill>
                  <a:schemeClr val="bg1"/>
                </a:solidFill>
              </a:rPr>
              <a:t>/image_feature_693.html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5A5620F-3AC8-1C3C-8823-B7CBE5E4A83D}"/>
              </a:ext>
            </a:extLst>
          </p:cNvPr>
          <p:cNvSpPr/>
          <p:nvPr/>
        </p:nvSpPr>
        <p:spPr>
          <a:xfrm>
            <a:off x="222738" y="920038"/>
            <a:ext cx="11488616" cy="64700"/>
          </a:xfrm>
          <a:prstGeom prst="ellipse">
            <a:avLst/>
          </a:prstGeom>
          <a:solidFill>
            <a:srgbClr val="D3D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CC5D94-325A-9905-89CC-A15B0C5AB0A6}"/>
              </a:ext>
            </a:extLst>
          </p:cNvPr>
          <p:cNvSpPr txBox="1"/>
          <p:nvPr/>
        </p:nvSpPr>
        <p:spPr>
          <a:xfrm>
            <a:off x="339969" y="356671"/>
            <a:ext cx="1119553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srgbClr val="D3DDEB"/>
                </a:solidFill>
              </a:rPr>
              <a:t>Innovation is a journey not a destination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1A38985-5D52-342E-6C9C-23D044924533}"/>
              </a:ext>
            </a:extLst>
          </p:cNvPr>
          <p:cNvSpPr/>
          <p:nvPr/>
        </p:nvSpPr>
        <p:spPr>
          <a:xfrm>
            <a:off x="7702061" y="1236562"/>
            <a:ext cx="4009293" cy="5212460"/>
          </a:xfrm>
          <a:prstGeom prst="roundRect">
            <a:avLst/>
          </a:prstGeom>
          <a:solidFill>
            <a:srgbClr val="D3DDEB">
              <a:alpha val="70926"/>
            </a:srgbClr>
          </a:solidFill>
          <a:ln w="50800">
            <a:solidFill>
              <a:srgbClr val="2C3B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253251A-0C93-AB05-BBBE-98A84E972376}"/>
              </a:ext>
            </a:extLst>
          </p:cNvPr>
          <p:cNvSpPr/>
          <p:nvPr/>
        </p:nvSpPr>
        <p:spPr>
          <a:xfrm>
            <a:off x="8091833" y="1441989"/>
            <a:ext cx="2953156" cy="426491"/>
          </a:xfrm>
          <a:prstGeom prst="roundRect">
            <a:avLst/>
          </a:prstGeom>
          <a:solidFill>
            <a:srgbClr val="3A587C">
              <a:alpha val="70926"/>
            </a:srgbClr>
          </a:solidFill>
          <a:ln w="50800">
            <a:solidFill>
              <a:srgbClr val="2C3B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CFA8A48-AF89-E9FA-237B-C01EAE4EBD08}"/>
              </a:ext>
            </a:extLst>
          </p:cNvPr>
          <p:cNvSpPr/>
          <p:nvPr/>
        </p:nvSpPr>
        <p:spPr>
          <a:xfrm>
            <a:off x="7907376" y="2004740"/>
            <a:ext cx="3466025" cy="933254"/>
          </a:xfrm>
          <a:prstGeom prst="roundRect">
            <a:avLst/>
          </a:prstGeom>
          <a:solidFill>
            <a:srgbClr val="3A587C">
              <a:alpha val="70926"/>
            </a:srgbClr>
          </a:solidFill>
          <a:ln w="50800">
            <a:solidFill>
              <a:srgbClr val="2C3B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4B0849-D790-26B3-5B48-93FA070ADC8B}"/>
              </a:ext>
            </a:extLst>
          </p:cNvPr>
          <p:cNvSpPr txBox="1"/>
          <p:nvPr/>
        </p:nvSpPr>
        <p:spPr>
          <a:xfrm>
            <a:off x="8135672" y="1463040"/>
            <a:ext cx="333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Exploring the problem space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6745AB1-596B-F11A-5956-78FB636E53AC}"/>
              </a:ext>
            </a:extLst>
          </p:cNvPr>
          <p:cNvSpPr/>
          <p:nvPr/>
        </p:nvSpPr>
        <p:spPr>
          <a:xfrm>
            <a:off x="7900466" y="3075134"/>
            <a:ext cx="1651920" cy="1482609"/>
          </a:xfrm>
          <a:prstGeom prst="roundRect">
            <a:avLst/>
          </a:prstGeom>
          <a:solidFill>
            <a:srgbClr val="3A587C">
              <a:alpha val="70926"/>
            </a:srgbClr>
          </a:solidFill>
          <a:ln w="50800">
            <a:solidFill>
              <a:srgbClr val="2C3B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People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C14FDC-301A-ECE9-B391-304B8EB40679}"/>
              </a:ext>
            </a:extLst>
          </p:cNvPr>
          <p:cNvSpPr txBox="1"/>
          <p:nvPr/>
        </p:nvSpPr>
        <p:spPr>
          <a:xfrm>
            <a:off x="7797688" y="2003559"/>
            <a:ext cx="3671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foundation of an effective solution is a deep understanding of the problem. 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2E185F8-DFC4-15E0-8353-A7C36FC06BBC}"/>
              </a:ext>
            </a:extLst>
          </p:cNvPr>
          <p:cNvSpPr/>
          <p:nvPr/>
        </p:nvSpPr>
        <p:spPr>
          <a:xfrm>
            <a:off x="9750791" y="3075133"/>
            <a:ext cx="1622611" cy="1482609"/>
          </a:xfrm>
          <a:prstGeom prst="roundRect">
            <a:avLst/>
          </a:prstGeom>
          <a:solidFill>
            <a:srgbClr val="3A587C">
              <a:alpha val="70926"/>
            </a:srgbClr>
          </a:solidFill>
          <a:ln w="50800">
            <a:solidFill>
              <a:srgbClr val="2C3B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8FD5EE2-1104-CC0D-BC73-673797D1BE96}"/>
              </a:ext>
            </a:extLst>
          </p:cNvPr>
          <p:cNvSpPr/>
          <p:nvPr/>
        </p:nvSpPr>
        <p:spPr>
          <a:xfrm>
            <a:off x="9750790" y="4692821"/>
            <a:ext cx="1622611" cy="1482609"/>
          </a:xfrm>
          <a:prstGeom prst="roundRect">
            <a:avLst/>
          </a:prstGeom>
          <a:solidFill>
            <a:srgbClr val="3A587C">
              <a:alpha val="70926"/>
            </a:srgbClr>
          </a:solidFill>
          <a:ln w="50800">
            <a:solidFill>
              <a:srgbClr val="2C3B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8BD038B-48D9-BC1D-FC12-73FBD7F4007D}"/>
              </a:ext>
            </a:extLst>
          </p:cNvPr>
          <p:cNvSpPr/>
          <p:nvPr/>
        </p:nvSpPr>
        <p:spPr>
          <a:xfrm>
            <a:off x="7915120" y="4692822"/>
            <a:ext cx="1622611" cy="1482609"/>
          </a:xfrm>
          <a:prstGeom prst="roundRect">
            <a:avLst/>
          </a:prstGeom>
          <a:solidFill>
            <a:srgbClr val="3A587C">
              <a:alpha val="70926"/>
            </a:srgbClr>
          </a:solidFill>
          <a:ln w="50800">
            <a:solidFill>
              <a:srgbClr val="2C3B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Problem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5FCE62-6FAD-AE55-A418-1935EA8708FE}"/>
              </a:ext>
            </a:extLst>
          </p:cNvPr>
          <p:cNvGrpSpPr/>
          <p:nvPr/>
        </p:nvGrpSpPr>
        <p:grpSpPr>
          <a:xfrm>
            <a:off x="690207" y="4706676"/>
            <a:ext cx="907248" cy="908491"/>
            <a:chOff x="1531652" y="4886921"/>
            <a:chExt cx="907248" cy="908491"/>
          </a:xfrm>
        </p:grpSpPr>
        <p:sp>
          <p:nvSpPr>
            <p:cNvPr id="10" name="Doughnut 9">
              <a:extLst>
                <a:ext uri="{FF2B5EF4-FFF2-40B4-BE49-F238E27FC236}">
                  <a16:creationId xmlns:a16="http://schemas.microsoft.com/office/drawing/2014/main" id="{BCC32F70-83BC-213B-FE94-33FF200EFDA8}"/>
                </a:ext>
              </a:extLst>
            </p:cNvPr>
            <p:cNvSpPr/>
            <p:nvPr/>
          </p:nvSpPr>
          <p:spPr>
            <a:xfrm>
              <a:off x="1754666" y="5109935"/>
              <a:ext cx="471175" cy="462463"/>
            </a:xfrm>
            <a:prstGeom prst="donut">
              <a:avLst>
                <a:gd name="adj" fmla="val 5336"/>
              </a:avLst>
            </a:prstGeom>
            <a:solidFill>
              <a:srgbClr val="D3DDEB"/>
            </a:solidFill>
            <a:ln>
              <a:solidFill>
                <a:srgbClr val="D3DD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FDA05397-0F6C-B4C3-AECB-BA165C1EBE9B}"/>
                </a:ext>
              </a:extLst>
            </p:cNvPr>
            <p:cNvSpPr/>
            <p:nvPr/>
          </p:nvSpPr>
          <p:spPr>
            <a:xfrm>
              <a:off x="1971960" y="4886921"/>
              <a:ext cx="48124" cy="223014"/>
            </a:xfrm>
            <a:prstGeom prst="roundRect">
              <a:avLst/>
            </a:prstGeom>
            <a:solidFill>
              <a:srgbClr val="D3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9ABC8DA3-83CA-D8FC-FCFC-031AB7EB20FD}"/>
                </a:ext>
              </a:extLst>
            </p:cNvPr>
            <p:cNvSpPr/>
            <p:nvPr/>
          </p:nvSpPr>
          <p:spPr>
            <a:xfrm>
              <a:off x="1971960" y="5572398"/>
              <a:ext cx="48124" cy="223014"/>
            </a:xfrm>
            <a:prstGeom prst="roundRect">
              <a:avLst/>
            </a:prstGeom>
            <a:solidFill>
              <a:srgbClr val="D3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9A0B1FC8-CC7C-0D60-EEE5-5ACC4F604A8E}"/>
                </a:ext>
              </a:extLst>
            </p:cNvPr>
            <p:cNvSpPr/>
            <p:nvPr/>
          </p:nvSpPr>
          <p:spPr>
            <a:xfrm rot="5400000">
              <a:off x="2303331" y="5229659"/>
              <a:ext cx="48124" cy="223014"/>
            </a:xfrm>
            <a:prstGeom prst="roundRect">
              <a:avLst/>
            </a:prstGeom>
            <a:solidFill>
              <a:srgbClr val="D3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AC5C8D2-6352-93D0-9558-8750F6649C8C}"/>
                </a:ext>
              </a:extLst>
            </p:cNvPr>
            <p:cNvSpPr/>
            <p:nvPr/>
          </p:nvSpPr>
          <p:spPr>
            <a:xfrm rot="5400000">
              <a:off x="1619097" y="5229659"/>
              <a:ext cx="48124" cy="223014"/>
            </a:xfrm>
            <a:prstGeom prst="roundRect">
              <a:avLst/>
            </a:prstGeom>
            <a:solidFill>
              <a:srgbClr val="D3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Graphic 37" descr="Target outline">
            <a:extLst>
              <a:ext uri="{FF2B5EF4-FFF2-40B4-BE49-F238E27FC236}">
                <a16:creationId xmlns:a16="http://schemas.microsoft.com/office/drawing/2014/main" id="{083A3248-03AE-8100-6586-F6053A31E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0785" y="4861249"/>
            <a:ext cx="607734" cy="60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02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2923CFF-D3CF-F028-FBD7-C00E9E8E9103}"/>
              </a:ext>
            </a:extLst>
          </p:cNvPr>
          <p:cNvSpPr txBox="1"/>
          <p:nvPr/>
        </p:nvSpPr>
        <p:spPr>
          <a:xfrm>
            <a:off x="9353341" y="6676987"/>
            <a:ext cx="423203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https://</a:t>
            </a:r>
            <a:r>
              <a:rPr lang="en-US" sz="700" dirty="0" err="1">
                <a:solidFill>
                  <a:schemeClr val="bg1"/>
                </a:solidFill>
              </a:rPr>
              <a:t>www.nasa.gov</a:t>
            </a:r>
            <a:r>
              <a:rPr lang="en-US" sz="700" dirty="0">
                <a:solidFill>
                  <a:schemeClr val="bg1"/>
                </a:solidFill>
              </a:rPr>
              <a:t>/multimedia/</a:t>
            </a:r>
            <a:r>
              <a:rPr lang="en-US" sz="700" dirty="0" err="1">
                <a:solidFill>
                  <a:schemeClr val="bg1"/>
                </a:solidFill>
              </a:rPr>
              <a:t>imagegallery</a:t>
            </a:r>
            <a:r>
              <a:rPr lang="en-US" sz="700" dirty="0">
                <a:solidFill>
                  <a:schemeClr val="bg1"/>
                </a:solidFill>
              </a:rPr>
              <a:t>/image_feature_693.html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5A5620F-3AC8-1C3C-8823-B7CBE5E4A83D}"/>
              </a:ext>
            </a:extLst>
          </p:cNvPr>
          <p:cNvSpPr/>
          <p:nvPr/>
        </p:nvSpPr>
        <p:spPr>
          <a:xfrm>
            <a:off x="222738" y="920038"/>
            <a:ext cx="11488616" cy="64700"/>
          </a:xfrm>
          <a:prstGeom prst="ellipse">
            <a:avLst/>
          </a:prstGeom>
          <a:solidFill>
            <a:srgbClr val="D3D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CC5D94-325A-9905-89CC-A15B0C5AB0A6}"/>
              </a:ext>
            </a:extLst>
          </p:cNvPr>
          <p:cNvSpPr txBox="1"/>
          <p:nvPr/>
        </p:nvSpPr>
        <p:spPr>
          <a:xfrm>
            <a:off x="339969" y="356671"/>
            <a:ext cx="1119553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srgbClr val="D3DDEB"/>
                </a:solidFill>
              </a:rPr>
              <a:t>Innovation is a journey not a destination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1A38985-5D52-342E-6C9C-23D044924533}"/>
              </a:ext>
            </a:extLst>
          </p:cNvPr>
          <p:cNvSpPr/>
          <p:nvPr/>
        </p:nvSpPr>
        <p:spPr>
          <a:xfrm>
            <a:off x="7702061" y="1236562"/>
            <a:ext cx="4009293" cy="5212460"/>
          </a:xfrm>
          <a:prstGeom prst="roundRect">
            <a:avLst/>
          </a:prstGeom>
          <a:solidFill>
            <a:srgbClr val="D3DDEB">
              <a:alpha val="70926"/>
            </a:srgbClr>
          </a:solidFill>
          <a:ln w="50800">
            <a:solidFill>
              <a:srgbClr val="2C3B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Target outline">
            <a:extLst>
              <a:ext uri="{FF2B5EF4-FFF2-40B4-BE49-F238E27FC236}">
                <a16:creationId xmlns:a16="http://schemas.microsoft.com/office/drawing/2014/main" id="{D249F8B2-906F-C081-011E-D01E88A5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13379" y="3005932"/>
            <a:ext cx="607734" cy="607734"/>
          </a:xfrm>
          <a:prstGeom prst="rect">
            <a:avLst/>
          </a:prstGeom>
        </p:spPr>
      </p:pic>
      <p:pic>
        <p:nvPicPr>
          <p:cNvPr id="2" name="Graphic 1" descr="Target outline">
            <a:extLst>
              <a:ext uri="{FF2B5EF4-FFF2-40B4-BE49-F238E27FC236}">
                <a16:creationId xmlns:a16="http://schemas.microsoft.com/office/drawing/2014/main" id="{354A2A32-FF30-173F-5E1F-773F112C2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0785" y="4861249"/>
            <a:ext cx="607734" cy="60773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C7F3CCD-E337-FACC-7F72-CA4FA4802F88}"/>
              </a:ext>
            </a:extLst>
          </p:cNvPr>
          <p:cNvCxnSpPr/>
          <p:nvPr/>
        </p:nvCxnSpPr>
        <p:spPr>
          <a:xfrm flipH="1">
            <a:off x="1288869" y="3455968"/>
            <a:ext cx="862148" cy="1481792"/>
          </a:xfrm>
          <a:prstGeom prst="line">
            <a:avLst/>
          </a:prstGeom>
          <a:ln w="15875">
            <a:solidFill>
              <a:srgbClr val="D3DDE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1">
            <a:extLst>
              <a:ext uri="{FF2B5EF4-FFF2-40B4-BE49-F238E27FC236}">
                <a16:creationId xmlns:a16="http://schemas.microsoft.com/office/drawing/2014/main" id="{3CDD2161-1068-03F4-6537-D1541104B56D}"/>
              </a:ext>
            </a:extLst>
          </p:cNvPr>
          <p:cNvSpPr/>
          <p:nvPr/>
        </p:nvSpPr>
        <p:spPr>
          <a:xfrm>
            <a:off x="8163810" y="1431772"/>
            <a:ext cx="2953156" cy="426491"/>
          </a:xfrm>
          <a:prstGeom prst="roundRect">
            <a:avLst/>
          </a:prstGeom>
          <a:solidFill>
            <a:srgbClr val="3A587C">
              <a:alpha val="70926"/>
            </a:srgbClr>
          </a:solidFill>
          <a:ln w="50800">
            <a:solidFill>
              <a:srgbClr val="2C3B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86139CF-39E8-DFB6-E818-BBBB170801DF}"/>
              </a:ext>
            </a:extLst>
          </p:cNvPr>
          <p:cNvGrpSpPr/>
          <p:nvPr/>
        </p:nvGrpSpPr>
        <p:grpSpPr>
          <a:xfrm>
            <a:off x="690207" y="4706676"/>
            <a:ext cx="907248" cy="908491"/>
            <a:chOff x="1531652" y="4886921"/>
            <a:chExt cx="907248" cy="908491"/>
          </a:xfrm>
        </p:grpSpPr>
        <p:sp>
          <p:nvSpPr>
            <p:cNvPr id="10" name="Doughnut 9">
              <a:extLst>
                <a:ext uri="{FF2B5EF4-FFF2-40B4-BE49-F238E27FC236}">
                  <a16:creationId xmlns:a16="http://schemas.microsoft.com/office/drawing/2014/main" id="{F2EB1958-C942-6D0C-C9E5-14FAC7B7443C}"/>
                </a:ext>
              </a:extLst>
            </p:cNvPr>
            <p:cNvSpPr/>
            <p:nvPr/>
          </p:nvSpPr>
          <p:spPr>
            <a:xfrm>
              <a:off x="1754666" y="5109935"/>
              <a:ext cx="471175" cy="462463"/>
            </a:xfrm>
            <a:prstGeom prst="donut">
              <a:avLst>
                <a:gd name="adj" fmla="val 5336"/>
              </a:avLst>
            </a:prstGeom>
            <a:solidFill>
              <a:srgbClr val="D3DDEB"/>
            </a:solidFill>
            <a:ln>
              <a:solidFill>
                <a:srgbClr val="D3DD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47E1B1FA-2151-5E42-B24E-CA43E27BE7B9}"/>
                </a:ext>
              </a:extLst>
            </p:cNvPr>
            <p:cNvSpPr/>
            <p:nvPr/>
          </p:nvSpPr>
          <p:spPr>
            <a:xfrm>
              <a:off x="1971960" y="4886921"/>
              <a:ext cx="48124" cy="223014"/>
            </a:xfrm>
            <a:prstGeom prst="roundRect">
              <a:avLst/>
            </a:prstGeom>
            <a:solidFill>
              <a:srgbClr val="D3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0899329C-77D9-B2CC-C3EA-2C2F552EEDA2}"/>
                </a:ext>
              </a:extLst>
            </p:cNvPr>
            <p:cNvSpPr/>
            <p:nvPr/>
          </p:nvSpPr>
          <p:spPr>
            <a:xfrm>
              <a:off x="1971960" y="5572398"/>
              <a:ext cx="48124" cy="223014"/>
            </a:xfrm>
            <a:prstGeom prst="roundRect">
              <a:avLst/>
            </a:prstGeom>
            <a:solidFill>
              <a:srgbClr val="D3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07D36B09-BB92-D8FE-F091-935EE37D0D73}"/>
                </a:ext>
              </a:extLst>
            </p:cNvPr>
            <p:cNvSpPr/>
            <p:nvPr/>
          </p:nvSpPr>
          <p:spPr>
            <a:xfrm rot="5400000">
              <a:off x="2303331" y="5229659"/>
              <a:ext cx="48124" cy="223014"/>
            </a:xfrm>
            <a:prstGeom prst="roundRect">
              <a:avLst/>
            </a:prstGeom>
            <a:solidFill>
              <a:srgbClr val="D3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9CC43C0C-45AC-7339-BD94-3827079B6B7E}"/>
                </a:ext>
              </a:extLst>
            </p:cNvPr>
            <p:cNvSpPr/>
            <p:nvPr/>
          </p:nvSpPr>
          <p:spPr>
            <a:xfrm rot="5400000">
              <a:off x="1619097" y="5229659"/>
              <a:ext cx="48124" cy="223014"/>
            </a:xfrm>
            <a:prstGeom prst="roundRect">
              <a:avLst/>
            </a:prstGeom>
            <a:solidFill>
              <a:srgbClr val="D3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C671015-BC8D-75D0-4904-59FD38ED1A36}"/>
              </a:ext>
            </a:extLst>
          </p:cNvPr>
          <p:cNvGrpSpPr/>
          <p:nvPr/>
        </p:nvGrpSpPr>
        <p:grpSpPr>
          <a:xfrm>
            <a:off x="1853231" y="2855553"/>
            <a:ext cx="907248" cy="908491"/>
            <a:chOff x="1531652" y="4886921"/>
            <a:chExt cx="907248" cy="908491"/>
          </a:xfrm>
        </p:grpSpPr>
        <p:sp>
          <p:nvSpPr>
            <p:cNvPr id="23" name="Doughnut 22">
              <a:extLst>
                <a:ext uri="{FF2B5EF4-FFF2-40B4-BE49-F238E27FC236}">
                  <a16:creationId xmlns:a16="http://schemas.microsoft.com/office/drawing/2014/main" id="{018CCD1E-F10C-C21B-A514-933280AFED20}"/>
                </a:ext>
              </a:extLst>
            </p:cNvPr>
            <p:cNvSpPr/>
            <p:nvPr/>
          </p:nvSpPr>
          <p:spPr>
            <a:xfrm>
              <a:off x="1754666" y="5109935"/>
              <a:ext cx="471175" cy="462463"/>
            </a:xfrm>
            <a:prstGeom prst="donut">
              <a:avLst>
                <a:gd name="adj" fmla="val 5336"/>
              </a:avLst>
            </a:prstGeom>
            <a:solidFill>
              <a:srgbClr val="D3DDEB"/>
            </a:solidFill>
            <a:ln>
              <a:solidFill>
                <a:srgbClr val="D3DD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18572C58-7AB7-5011-EC65-7CA576740D8F}"/>
                </a:ext>
              </a:extLst>
            </p:cNvPr>
            <p:cNvSpPr/>
            <p:nvPr/>
          </p:nvSpPr>
          <p:spPr>
            <a:xfrm>
              <a:off x="1971960" y="4886921"/>
              <a:ext cx="48124" cy="223014"/>
            </a:xfrm>
            <a:prstGeom prst="roundRect">
              <a:avLst/>
            </a:prstGeom>
            <a:solidFill>
              <a:srgbClr val="D3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780FBE29-3618-A218-B517-B4C063C15DE3}"/>
                </a:ext>
              </a:extLst>
            </p:cNvPr>
            <p:cNvSpPr/>
            <p:nvPr/>
          </p:nvSpPr>
          <p:spPr>
            <a:xfrm>
              <a:off x="1971960" y="5572398"/>
              <a:ext cx="48124" cy="223014"/>
            </a:xfrm>
            <a:prstGeom prst="roundRect">
              <a:avLst/>
            </a:prstGeom>
            <a:solidFill>
              <a:srgbClr val="D3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0C1E165C-1A31-EECF-8C89-5F227FB9AF92}"/>
                </a:ext>
              </a:extLst>
            </p:cNvPr>
            <p:cNvSpPr/>
            <p:nvPr/>
          </p:nvSpPr>
          <p:spPr>
            <a:xfrm rot="5400000">
              <a:off x="2303331" y="5229659"/>
              <a:ext cx="48124" cy="223014"/>
            </a:xfrm>
            <a:prstGeom prst="roundRect">
              <a:avLst/>
            </a:prstGeom>
            <a:solidFill>
              <a:srgbClr val="D3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A60ABE20-5066-57DA-D0BB-25174455A8FB}"/>
                </a:ext>
              </a:extLst>
            </p:cNvPr>
            <p:cNvSpPr/>
            <p:nvPr/>
          </p:nvSpPr>
          <p:spPr>
            <a:xfrm rot="5400000">
              <a:off x="1619097" y="5229659"/>
              <a:ext cx="48124" cy="223014"/>
            </a:xfrm>
            <a:prstGeom prst="roundRect">
              <a:avLst/>
            </a:prstGeom>
            <a:solidFill>
              <a:srgbClr val="D3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24B0849-D790-26B3-5B48-93FA070ADC8B}"/>
              </a:ext>
            </a:extLst>
          </p:cNvPr>
          <p:cNvSpPr txBox="1"/>
          <p:nvPr/>
        </p:nvSpPr>
        <p:spPr>
          <a:xfrm>
            <a:off x="8778276" y="1440343"/>
            <a:ext cx="185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Designing Value</a:t>
            </a:r>
          </a:p>
        </p:txBody>
      </p:sp>
      <p:sp>
        <p:nvSpPr>
          <p:cNvPr id="31" name="Rounded Rectangle 13">
            <a:extLst>
              <a:ext uri="{FF2B5EF4-FFF2-40B4-BE49-F238E27FC236}">
                <a16:creationId xmlns:a16="http://schemas.microsoft.com/office/drawing/2014/main" id="{B0934E86-117C-01FD-5F35-9906D80F0330}"/>
              </a:ext>
            </a:extLst>
          </p:cNvPr>
          <p:cNvSpPr/>
          <p:nvPr/>
        </p:nvSpPr>
        <p:spPr>
          <a:xfrm>
            <a:off x="9377154" y="2985541"/>
            <a:ext cx="1961065" cy="939676"/>
          </a:xfrm>
          <a:prstGeom prst="roundRect">
            <a:avLst/>
          </a:prstGeom>
          <a:solidFill>
            <a:srgbClr val="3A587C">
              <a:alpha val="70926"/>
            </a:srgbClr>
          </a:solidFill>
          <a:ln w="50800">
            <a:solidFill>
              <a:srgbClr val="2C3B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050" name="Picture 2" descr="[inline illustration] Types of idea boards (infographic)">
            <a:extLst>
              <a:ext uri="{FF2B5EF4-FFF2-40B4-BE49-F238E27FC236}">
                <a16:creationId xmlns:a16="http://schemas.microsoft.com/office/drawing/2014/main" id="{A3AE5C77-4D88-48D0-4903-A508A1F35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157" y="2985541"/>
            <a:ext cx="1961063" cy="93967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13">
            <a:extLst>
              <a:ext uri="{FF2B5EF4-FFF2-40B4-BE49-F238E27FC236}">
                <a16:creationId xmlns:a16="http://schemas.microsoft.com/office/drawing/2014/main" id="{AB1007EC-6B19-D2C5-CC27-9E260E55BE55}"/>
              </a:ext>
            </a:extLst>
          </p:cNvPr>
          <p:cNvSpPr/>
          <p:nvPr/>
        </p:nvSpPr>
        <p:spPr>
          <a:xfrm>
            <a:off x="7861713" y="5417657"/>
            <a:ext cx="1241585" cy="514337"/>
          </a:xfrm>
          <a:prstGeom prst="roundRect">
            <a:avLst/>
          </a:prstGeom>
          <a:solidFill>
            <a:srgbClr val="3A587C">
              <a:alpha val="70926"/>
            </a:srgbClr>
          </a:solidFill>
          <a:ln w="50800">
            <a:solidFill>
              <a:srgbClr val="2C3B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Describe</a:t>
            </a:r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F269BE1-E16E-9BF0-82F9-1240ED6447D1}"/>
              </a:ext>
            </a:extLst>
          </p:cNvPr>
          <p:cNvGrpSpPr/>
          <p:nvPr/>
        </p:nvGrpSpPr>
        <p:grpSpPr>
          <a:xfrm>
            <a:off x="9343649" y="5194928"/>
            <a:ext cx="2025832" cy="965220"/>
            <a:chOff x="4053627" y="3608862"/>
            <a:chExt cx="2025832" cy="965220"/>
          </a:xfrm>
        </p:grpSpPr>
        <p:sp>
          <p:nvSpPr>
            <p:cNvPr id="42" name="Rounded Rectangle 13">
              <a:extLst>
                <a:ext uri="{FF2B5EF4-FFF2-40B4-BE49-F238E27FC236}">
                  <a16:creationId xmlns:a16="http://schemas.microsoft.com/office/drawing/2014/main" id="{CBA59129-0EAA-31CD-7827-D27BDF0CA808}"/>
                </a:ext>
              </a:extLst>
            </p:cNvPr>
            <p:cNvSpPr/>
            <p:nvPr/>
          </p:nvSpPr>
          <p:spPr>
            <a:xfrm>
              <a:off x="4053627" y="3608862"/>
              <a:ext cx="2025832" cy="965219"/>
            </a:xfrm>
            <a:prstGeom prst="roundRect">
              <a:avLst/>
            </a:prstGeom>
            <a:solidFill>
              <a:srgbClr val="3A587C">
                <a:alpha val="70926"/>
              </a:srgbClr>
            </a:solidFill>
            <a:ln w="50800">
              <a:solidFill>
                <a:srgbClr val="2C3B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12290" name="Picture 2" descr="Evolution: One Bucket or Another?">
              <a:extLst>
                <a:ext uri="{FF2B5EF4-FFF2-40B4-BE49-F238E27FC236}">
                  <a16:creationId xmlns:a16="http://schemas.microsoft.com/office/drawing/2014/main" id="{2EB46529-ED01-E951-AE5F-B158FC8751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627" y="3608863"/>
              <a:ext cx="2025832" cy="965219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Rounded Rectangle 13">
            <a:extLst>
              <a:ext uri="{FF2B5EF4-FFF2-40B4-BE49-F238E27FC236}">
                <a16:creationId xmlns:a16="http://schemas.microsoft.com/office/drawing/2014/main" id="{8818335F-6ADF-9A39-8FE3-A2454CF91314}"/>
              </a:ext>
            </a:extLst>
          </p:cNvPr>
          <p:cNvSpPr/>
          <p:nvPr/>
        </p:nvSpPr>
        <p:spPr>
          <a:xfrm>
            <a:off x="9370016" y="4098728"/>
            <a:ext cx="1987506" cy="939676"/>
          </a:xfrm>
          <a:prstGeom prst="roundRect">
            <a:avLst/>
          </a:prstGeom>
          <a:solidFill>
            <a:srgbClr val="3A587C">
              <a:alpha val="70926"/>
            </a:srgbClr>
          </a:solidFill>
          <a:ln w="50800">
            <a:solidFill>
              <a:srgbClr val="2C3B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7561B3C1-E40E-55C9-FD9E-2AB1F1678B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2812" y="4098729"/>
            <a:ext cx="1987506" cy="939676"/>
          </a:xfrm>
          <a:prstGeom prst="round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3572937E-93A8-36AD-8CB5-9A1F9A886DB4}"/>
              </a:ext>
            </a:extLst>
          </p:cNvPr>
          <p:cNvGrpSpPr/>
          <p:nvPr/>
        </p:nvGrpSpPr>
        <p:grpSpPr>
          <a:xfrm>
            <a:off x="7681704" y="1947201"/>
            <a:ext cx="3917367" cy="820387"/>
            <a:chOff x="3709921" y="3078567"/>
            <a:chExt cx="3917367" cy="820387"/>
          </a:xfrm>
        </p:grpSpPr>
        <p:sp>
          <p:nvSpPr>
            <p:cNvPr id="35" name="Rounded Rectangle 13">
              <a:extLst>
                <a:ext uri="{FF2B5EF4-FFF2-40B4-BE49-F238E27FC236}">
                  <a16:creationId xmlns:a16="http://schemas.microsoft.com/office/drawing/2014/main" id="{B3959F96-F2F8-3272-18E9-BFDA79C85724}"/>
                </a:ext>
              </a:extLst>
            </p:cNvPr>
            <p:cNvSpPr/>
            <p:nvPr/>
          </p:nvSpPr>
          <p:spPr>
            <a:xfrm>
              <a:off x="3808830" y="3078567"/>
              <a:ext cx="3818458" cy="820387"/>
            </a:xfrm>
            <a:prstGeom prst="roundRect">
              <a:avLst/>
            </a:prstGeom>
            <a:solidFill>
              <a:srgbClr val="3A587C">
                <a:alpha val="70926"/>
              </a:srgbClr>
            </a:solidFill>
            <a:ln w="50800">
              <a:solidFill>
                <a:srgbClr val="2C3B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C14FDC-301A-ECE9-B391-304B8EB40679}"/>
                </a:ext>
              </a:extLst>
            </p:cNvPr>
            <p:cNvSpPr txBox="1"/>
            <p:nvPr/>
          </p:nvSpPr>
          <p:spPr>
            <a:xfrm>
              <a:off x="3709921" y="3190872"/>
              <a:ext cx="39173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Customer specificity leads to solutions that achieve product-market fit</a:t>
              </a:r>
            </a:p>
          </p:txBody>
        </p:sp>
      </p:grpSp>
      <p:sp>
        <p:nvSpPr>
          <p:cNvPr id="54" name="Rounded Rectangle 13">
            <a:extLst>
              <a:ext uri="{FF2B5EF4-FFF2-40B4-BE49-F238E27FC236}">
                <a16:creationId xmlns:a16="http://schemas.microsoft.com/office/drawing/2014/main" id="{EF61FA66-AD1C-159F-B859-DE77F55ADF25}"/>
              </a:ext>
            </a:extLst>
          </p:cNvPr>
          <p:cNvSpPr/>
          <p:nvPr/>
        </p:nvSpPr>
        <p:spPr>
          <a:xfrm>
            <a:off x="7870873" y="4322522"/>
            <a:ext cx="1241585" cy="514337"/>
          </a:xfrm>
          <a:prstGeom prst="roundRect">
            <a:avLst/>
          </a:prstGeom>
          <a:solidFill>
            <a:srgbClr val="3A587C">
              <a:alpha val="70926"/>
            </a:srgbClr>
          </a:solidFill>
          <a:ln w="50800">
            <a:solidFill>
              <a:srgbClr val="2C3B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Fit</a:t>
            </a:r>
            <a:endParaRPr lang="en-US" dirty="0"/>
          </a:p>
        </p:txBody>
      </p:sp>
      <p:sp>
        <p:nvSpPr>
          <p:cNvPr id="56" name="Rounded Rectangle 13">
            <a:extLst>
              <a:ext uri="{FF2B5EF4-FFF2-40B4-BE49-F238E27FC236}">
                <a16:creationId xmlns:a16="http://schemas.microsoft.com/office/drawing/2014/main" id="{BF58A6B0-DD42-7084-0811-CAEF617CA6BC}"/>
              </a:ext>
            </a:extLst>
          </p:cNvPr>
          <p:cNvSpPr/>
          <p:nvPr/>
        </p:nvSpPr>
        <p:spPr>
          <a:xfrm>
            <a:off x="7883346" y="3175989"/>
            <a:ext cx="1241585" cy="514337"/>
          </a:xfrm>
          <a:prstGeom prst="roundRect">
            <a:avLst/>
          </a:prstGeom>
          <a:solidFill>
            <a:srgbClr val="3A587C">
              <a:alpha val="70926"/>
            </a:srgbClr>
          </a:solidFill>
          <a:ln w="50800">
            <a:solidFill>
              <a:srgbClr val="2C3B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Ideate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918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2923CFF-D3CF-F028-FBD7-C00E9E8E9103}"/>
              </a:ext>
            </a:extLst>
          </p:cNvPr>
          <p:cNvSpPr txBox="1"/>
          <p:nvPr/>
        </p:nvSpPr>
        <p:spPr>
          <a:xfrm>
            <a:off x="9353341" y="6676987"/>
            <a:ext cx="423203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https://</a:t>
            </a:r>
            <a:r>
              <a:rPr lang="en-US" sz="700" dirty="0" err="1">
                <a:solidFill>
                  <a:schemeClr val="bg1"/>
                </a:solidFill>
              </a:rPr>
              <a:t>www.nasa.gov</a:t>
            </a:r>
            <a:r>
              <a:rPr lang="en-US" sz="700" dirty="0">
                <a:solidFill>
                  <a:schemeClr val="bg1"/>
                </a:solidFill>
              </a:rPr>
              <a:t>/multimedia/</a:t>
            </a:r>
            <a:r>
              <a:rPr lang="en-US" sz="700" dirty="0" err="1">
                <a:solidFill>
                  <a:schemeClr val="bg1"/>
                </a:solidFill>
              </a:rPr>
              <a:t>imagegallery</a:t>
            </a:r>
            <a:r>
              <a:rPr lang="en-US" sz="700" dirty="0">
                <a:solidFill>
                  <a:schemeClr val="bg1"/>
                </a:solidFill>
              </a:rPr>
              <a:t>/image_feature_693.html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5A5620F-3AC8-1C3C-8823-B7CBE5E4A83D}"/>
              </a:ext>
            </a:extLst>
          </p:cNvPr>
          <p:cNvSpPr/>
          <p:nvPr/>
        </p:nvSpPr>
        <p:spPr>
          <a:xfrm>
            <a:off x="222738" y="920038"/>
            <a:ext cx="11488616" cy="64700"/>
          </a:xfrm>
          <a:prstGeom prst="ellipse">
            <a:avLst/>
          </a:prstGeom>
          <a:solidFill>
            <a:srgbClr val="D3D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CC5D94-325A-9905-89CC-A15B0C5AB0A6}"/>
              </a:ext>
            </a:extLst>
          </p:cNvPr>
          <p:cNvSpPr txBox="1"/>
          <p:nvPr/>
        </p:nvSpPr>
        <p:spPr>
          <a:xfrm>
            <a:off x="339969" y="356671"/>
            <a:ext cx="1119553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srgbClr val="D3DDEB"/>
                </a:solidFill>
              </a:rPr>
              <a:t>Innovation is a journey not a destination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1A38985-5D52-342E-6C9C-23D044924533}"/>
              </a:ext>
            </a:extLst>
          </p:cNvPr>
          <p:cNvSpPr/>
          <p:nvPr/>
        </p:nvSpPr>
        <p:spPr>
          <a:xfrm>
            <a:off x="7702061" y="1236562"/>
            <a:ext cx="4009293" cy="5212460"/>
          </a:xfrm>
          <a:prstGeom prst="roundRect">
            <a:avLst/>
          </a:prstGeom>
          <a:solidFill>
            <a:srgbClr val="D3DDEB">
              <a:alpha val="70926"/>
            </a:srgbClr>
          </a:solidFill>
          <a:ln w="50800">
            <a:solidFill>
              <a:srgbClr val="2C3B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Target outline">
            <a:extLst>
              <a:ext uri="{FF2B5EF4-FFF2-40B4-BE49-F238E27FC236}">
                <a16:creationId xmlns:a16="http://schemas.microsoft.com/office/drawing/2014/main" id="{D249F8B2-906F-C081-011E-D01E88A5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13379" y="3005932"/>
            <a:ext cx="607734" cy="607734"/>
          </a:xfrm>
          <a:prstGeom prst="rect">
            <a:avLst/>
          </a:prstGeom>
        </p:spPr>
      </p:pic>
      <p:pic>
        <p:nvPicPr>
          <p:cNvPr id="2" name="Graphic 1" descr="Target outline">
            <a:extLst>
              <a:ext uri="{FF2B5EF4-FFF2-40B4-BE49-F238E27FC236}">
                <a16:creationId xmlns:a16="http://schemas.microsoft.com/office/drawing/2014/main" id="{354A2A32-FF30-173F-5E1F-773F112C2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0785" y="4861249"/>
            <a:ext cx="607734" cy="60773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C7F3CCD-E337-FACC-7F72-CA4FA4802F88}"/>
              </a:ext>
            </a:extLst>
          </p:cNvPr>
          <p:cNvCxnSpPr/>
          <p:nvPr/>
        </p:nvCxnSpPr>
        <p:spPr>
          <a:xfrm flipH="1">
            <a:off x="1288869" y="3524141"/>
            <a:ext cx="862148" cy="1481792"/>
          </a:xfrm>
          <a:prstGeom prst="line">
            <a:avLst/>
          </a:prstGeom>
          <a:ln w="15875">
            <a:solidFill>
              <a:srgbClr val="D3DDE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Target outline">
            <a:extLst>
              <a:ext uri="{FF2B5EF4-FFF2-40B4-BE49-F238E27FC236}">
                <a16:creationId xmlns:a16="http://schemas.microsoft.com/office/drawing/2014/main" id="{CEAD719C-1EEB-F8C2-F455-6B731E88D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3984" y="2227830"/>
            <a:ext cx="607734" cy="60773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7924B7-4DD6-8DEA-32D9-68159C4693E3}"/>
              </a:ext>
            </a:extLst>
          </p:cNvPr>
          <p:cNvCxnSpPr>
            <a:cxnSpLocks/>
          </p:cNvCxnSpPr>
          <p:nvPr/>
        </p:nvCxnSpPr>
        <p:spPr>
          <a:xfrm flipH="1">
            <a:off x="2516777" y="2596397"/>
            <a:ext cx="1077207" cy="585247"/>
          </a:xfrm>
          <a:prstGeom prst="line">
            <a:avLst/>
          </a:prstGeom>
          <a:ln w="15875">
            <a:solidFill>
              <a:srgbClr val="D3DDE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F247D3-5924-78B2-765A-E1D821A6BF05}"/>
              </a:ext>
            </a:extLst>
          </p:cNvPr>
          <p:cNvGrpSpPr/>
          <p:nvPr/>
        </p:nvGrpSpPr>
        <p:grpSpPr>
          <a:xfrm>
            <a:off x="690207" y="4706676"/>
            <a:ext cx="907248" cy="908491"/>
            <a:chOff x="1531652" y="4886921"/>
            <a:chExt cx="907248" cy="908491"/>
          </a:xfrm>
        </p:grpSpPr>
        <p:sp>
          <p:nvSpPr>
            <p:cNvPr id="12" name="Doughnut 11">
              <a:extLst>
                <a:ext uri="{FF2B5EF4-FFF2-40B4-BE49-F238E27FC236}">
                  <a16:creationId xmlns:a16="http://schemas.microsoft.com/office/drawing/2014/main" id="{6BC6B08F-9236-4902-5F94-DBFE0BDB04DC}"/>
                </a:ext>
              </a:extLst>
            </p:cNvPr>
            <p:cNvSpPr/>
            <p:nvPr/>
          </p:nvSpPr>
          <p:spPr>
            <a:xfrm>
              <a:off x="1754666" y="5109935"/>
              <a:ext cx="471175" cy="462463"/>
            </a:xfrm>
            <a:prstGeom prst="donut">
              <a:avLst>
                <a:gd name="adj" fmla="val 5336"/>
              </a:avLst>
            </a:prstGeom>
            <a:solidFill>
              <a:srgbClr val="D3DDEB"/>
            </a:solidFill>
            <a:ln>
              <a:solidFill>
                <a:srgbClr val="D3DD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61B2DAB-6496-D982-E0F7-35B6BE4C3278}"/>
                </a:ext>
              </a:extLst>
            </p:cNvPr>
            <p:cNvSpPr/>
            <p:nvPr/>
          </p:nvSpPr>
          <p:spPr>
            <a:xfrm>
              <a:off x="1971960" y="4886921"/>
              <a:ext cx="48124" cy="223014"/>
            </a:xfrm>
            <a:prstGeom prst="roundRect">
              <a:avLst/>
            </a:prstGeom>
            <a:solidFill>
              <a:srgbClr val="D3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74BA3677-23CF-97EB-9860-03A46AAAF359}"/>
                </a:ext>
              </a:extLst>
            </p:cNvPr>
            <p:cNvSpPr/>
            <p:nvPr/>
          </p:nvSpPr>
          <p:spPr>
            <a:xfrm>
              <a:off x="1971960" y="5572398"/>
              <a:ext cx="48124" cy="223014"/>
            </a:xfrm>
            <a:prstGeom prst="roundRect">
              <a:avLst/>
            </a:prstGeom>
            <a:solidFill>
              <a:srgbClr val="D3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F490586-B17D-5807-7A78-0EF80560BBAC}"/>
                </a:ext>
              </a:extLst>
            </p:cNvPr>
            <p:cNvSpPr/>
            <p:nvPr/>
          </p:nvSpPr>
          <p:spPr>
            <a:xfrm rot="5400000">
              <a:off x="2303331" y="5229659"/>
              <a:ext cx="48124" cy="223014"/>
            </a:xfrm>
            <a:prstGeom prst="roundRect">
              <a:avLst/>
            </a:prstGeom>
            <a:solidFill>
              <a:srgbClr val="D3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47D8E15F-968D-3E50-B9C7-F50395E229DA}"/>
                </a:ext>
              </a:extLst>
            </p:cNvPr>
            <p:cNvSpPr/>
            <p:nvPr/>
          </p:nvSpPr>
          <p:spPr>
            <a:xfrm rot="5400000">
              <a:off x="1619097" y="5229659"/>
              <a:ext cx="48124" cy="223014"/>
            </a:xfrm>
            <a:prstGeom prst="roundRect">
              <a:avLst/>
            </a:prstGeom>
            <a:solidFill>
              <a:srgbClr val="D3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8E3C3A8-CD88-A9E5-501A-AAA765AFB7AB}"/>
              </a:ext>
            </a:extLst>
          </p:cNvPr>
          <p:cNvGrpSpPr/>
          <p:nvPr/>
        </p:nvGrpSpPr>
        <p:grpSpPr>
          <a:xfrm>
            <a:off x="1853231" y="2855553"/>
            <a:ext cx="907248" cy="908491"/>
            <a:chOff x="1531652" y="4886921"/>
            <a:chExt cx="907248" cy="908491"/>
          </a:xfrm>
        </p:grpSpPr>
        <p:sp>
          <p:nvSpPr>
            <p:cNvPr id="24" name="Doughnut 23">
              <a:extLst>
                <a:ext uri="{FF2B5EF4-FFF2-40B4-BE49-F238E27FC236}">
                  <a16:creationId xmlns:a16="http://schemas.microsoft.com/office/drawing/2014/main" id="{5EE4D51F-6332-8772-6CE5-548DCFDDF66C}"/>
                </a:ext>
              </a:extLst>
            </p:cNvPr>
            <p:cNvSpPr/>
            <p:nvPr/>
          </p:nvSpPr>
          <p:spPr>
            <a:xfrm>
              <a:off x="1754666" y="5109935"/>
              <a:ext cx="471175" cy="462463"/>
            </a:xfrm>
            <a:prstGeom prst="donut">
              <a:avLst>
                <a:gd name="adj" fmla="val 5336"/>
              </a:avLst>
            </a:prstGeom>
            <a:solidFill>
              <a:srgbClr val="D3DDEB"/>
            </a:solidFill>
            <a:ln>
              <a:solidFill>
                <a:srgbClr val="D3DD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FB70AA7C-97D9-BBAF-9DB7-688E1362D74E}"/>
                </a:ext>
              </a:extLst>
            </p:cNvPr>
            <p:cNvSpPr/>
            <p:nvPr/>
          </p:nvSpPr>
          <p:spPr>
            <a:xfrm>
              <a:off x="1971960" y="4886921"/>
              <a:ext cx="48124" cy="223014"/>
            </a:xfrm>
            <a:prstGeom prst="roundRect">
              <a:avLst/>
            </a:prstGeom>
            <a:solidFill>
              <a:srgbClr val="D3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4F1EFE98-241A-381C-0FAA-D9382ED937B5}"/>
                </a:ext>
              </a:extLst>
            </p:cNvPr>
            <p:cNvSpPr/>
            <p:nvPr/>
          </p:nvSpPr>
          <p:spPr>
            <a:xfrm>
              <a:off x="1971960" y="5572398"/>
              <a:ext cx="48124" cy="223014"/>
            </a:xfrm>
            <a:prstGeom prst="roundRect">
              <a:avLst/>
            </a:prstGeom>
            <a:solidFill>
              <a:srgbClr val="D3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FE8161FD-68D3-7940-B41A-BC81178B2034}"/>
                </a:ext>
              </a:extLst>
            </p:cNvPr>
            <p:cNvSpPr/>
            <p:nvPr/>
          </p:nvSpPr>
          <p:spPr>
            <a:xfrm rot="5400000">
              <a:off x="2303331" y="5229659"/>
              <a:ext cx="48124" cy="223014"/>
            </a:xfrm>
            <a:prstGeom prst="roundRect">
              <a:avLst/>
            </a:prstGeom>
            <a:solidFill>
              <a:srgbClr val="D3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E40BBDA1-CE71-77C7-0CCC-AE745DE5ED37}"/>
                </a:ext>
              </a:extLst>
            </p:cNvPr>
            <p:cNvSpPr/>
            <p:nvPr/>
          </p:nvSpPr>
          <p:spPr>
            <a:xfrm rot="5400000">
              <a:off x="1619097" y="5229659"/>
              <a:ext cx="48124" cy="223014"/>
            </a:xfrm>
            <a:prstGeom prst="roundRect">
              <a:avLst/>
            </a:prstGeom>
            <a:solidFill>
              <a:srgbClr val="D3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8907181-1017-EFAB-4F8B-E8C34FCE063E}"/>
              </a:ext>
            </a:extLst>
          </p:cNvPr>
          <p:cNvGrpSpPr/>
          <p:nvPr/>
        </p:nvGrpSpPr>
        <p:grpSpPr>
          <a:xfrm>
            <a:off x="3437628" y="2065539"/>
            <a:ext cx="907248" cy="908491"/>
            <a:chOff x="1531652" y="4886921"/>
            <a:chExt cx="907248" cy="908491"/>
          </a:xfrm>
        </p:grpSpPr>
        <p:sp>
          <p:nvSpPr>
            <p:cNvPr id="30" name="Doughnut 29">
              <a:extLst>
                <a:ext uri="{FF2B5EF4-FFF2-40B4-BE49-F238E27FC236}">
                  <a16:creationId xmlns:a16="http://schemas.microsoft.com/office/drawing/2014/main" id="{A4C20BE4-F3B1-DFD9-FF55-A0ADBEBAFF79}"/>
                </a:ext>
              </a:extLst>
            </p:cNvPr>
            <p:cNvSpPr/>
            <p:nvPr/>
          </p:nvSpPr>
          <p:spPr>
            <a:xfrm>
              <a:off x="1754666" y="5109935"/>
              <a:ext cx="471175" cy="462463"/>
            </a:xfrm>
            <a:prstGeom prst="donut">
              <a:avLst>
                <a:gd name="adj" fmla="val 5336"/>
              </a:avLst>
            </a:prstGeom>
            <a:solidFill>
              <a:srgbClr val="D3DDEB"/>
            </a:solidFill>
            <a:ln>
              <a:solidFill>
                <a:srgbClr val="D3DD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671AC8D7-21C0-8588-DEB6-64F7805B60F5}"/>
                </a:ext>
              </a:extLst>
            </p:cNvPr>
            <p:cNvSpPr/>
            <p:nvPr/>
          </p:nvSpPr>
          <p:spPr>
            <a:xfrm>
              <a:off x="1971960" y="4886921"/>
              <a:ext cx="48124" cy="223014"/>
            </a:xfrm>
            <a:prstGeom prst="roundRect">
              <a:avLst/>
            </a:prstGeom>
            <a:solidFill>
              <a:srgbClr val="D3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22B87404-3053-56BD-5A45-C0C81633478F}"/>
                </a:ext>
              </a:extLst>
            </p:cNvPr>
            <p:cNvSpPr/>
            <p:nvPr/>
          </p:nvSpPr>
          <p:spPr>
            <a:xfrm>
              <a:off x="1971960" y="5572398"/>
              <a:ext cx="48124" cy="223014"/>
            </a:xfrm>
            <a:prstGeom prst="roundRect">
              <a:avLst/>
            </a:prstGeom>
            <a:solidFill>
              <a:srgbClr val="D3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23671DB4-8C4B-38B1-3319-586F4C175AA8}"/>
                </a:ext>
              </a:extLst>
            </p:cNvPr>
            <p:cNvSpPr/>
            <p:nvPr/>
          </p:nvSpPr>
          <p:spPr>
            <a:xfrm rot="5400000">
              <a:off x="2303331" y="5229659"/>
              <a:ext cx="48124" cy="223014"/>
            </a:xfrm>
            <a:prstGeom prst="roundRect">
              <a:avLst/>
            </a:prstGeom>
            <a:solidFill>
              <a:srgbClr val="D3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8F5EED7B-B0C8-2CFF-6CD0-B09414AAF44A}"/>
                </a:ext>
              </a:extLst>
            </p:cNvPr>
            <p:cNvSpPr/>
            <p:nvPr/>
          </p:nvSpPr>
          <p:spPr>
            <a:xfrm rot="5400000">
              <a:off x="1619097" y="5229659"/>
              <a:ext cx="48124" cy="223014"/>
            </a:xfrm>
            <a:prstGeom prst="roundRect">
              <a:avLst/>
            </a:prstGeom>
            <a:solidFill>
              <a:srgbClr val="D3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82E6DC2-FA6F-0376-A020-2DE2610AE38B}"/>
              </a:ext>
            </a:extLst>
          </p:cNvPr>
          <p:cNvGrpSpPr/>
          <p:nvPr/>
        </p:nvGrpSpPr>
        <p:grpSpPr>
          <a:xfrm>
            <a:off x="8230129" y="1409453"/>
            <a:ext cx="2953156" cy="426491"/>
            <a:chOff x="4506907" y="1528376"/>
            <a:chExt cx="2953156" cy="426491"/>
          </a:xfrm>
        </p:grpSpPr>
        <p:sp>
          <p:nvSpPr>
            <p:cNvPr id="19" name="Rounded Rectangle 1">
              <a:extLst>
                <a:ext uri="{FF2B5EF4-FFF2-40B4-BE49-F238E27FC236}">
                  <a16:creationId xmlns:a16="http://schemas.microsoft.com/office/drawing/2014/main" id="{5CEF758B-0C54-DED6-EAB1-B63B89AFB8B0}"/>
                </a:ext>
              </a:extLst>
            </p:cNvPr>
            <p:cNvSpPr/>
            <p:nvPr/>
          </p:nvSpPr>
          <p:spPr>
            <a:xfrm>
              <a:off x="4506907" y="1528376"/>
              <a:ext cx="2953156" cy="426491"/>
            </a:xfrm>
            <a:prstGeom prst="roundRect">
              <a:avLst/>
            </a:prstGeom>
            <a:solidFill>
              <a:srgbClr val="3A587C">
                <a:alpha val="70926"/>
              </a:srgbClr>
            </a:solidFill>
            <a:ln w="50800">
              <a:solidFill>
                <a:srgbClr val="2C3B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24B0849-D790-26B3-5B48-93FA070ADC8B}"/>
                </a:ext>
              </a:extLst>
            </p:cNvPr>
            <p:cNvSpPr txBox="1"/>
            <p:nvPr/>
          </p:nvSpPr>
          <p:spPr>
            <a:xfrm>
              <a:off x="4900180" y="1542587"/>
              <a:ext cx="22465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Building the solution 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CA9392B-62C3-9315-F291-32C42BC5AD1B}"/>
              </a:ext>
            </a:extLst>
          </p:cNvPr>
          <p:cNvGrpSpPr/>
          <p:nvPr/>
        </p:nvGrpSpPr>
        <p:grpSpPr>
          <a:xfrm>
            <a:off x="7835109" y="1993256"/>
            <a:ext cx="3695503" cy="962695"/>
            <a:chOff x="4415769" y="2511437"/>
            <a:chExt cx="3695503" cy="962695"/>
          </a:xfrm>
        </p:grpSpPr>
        <p:sp>
          <p:nvSpPr>
            <p:cNvPr id="35" name="Rounded Rectangle 1">
              <a:extLst>
                <a:ext uri="{FF2B5EF4-FFF2-40B4-BE49-F238E27FC236}">
                  <a16:creationId xmlns:a16="http://schemas.microsoft.com/office/drawing/2014/main" id="{D02705B7-7041-2C8A-07F9-D25FCCBCAFB3}"/>
                </a:ext>
              </a:extLst>
            </p:cNvPr>
            <p:cNvSpPr/>
            <p:nvPr/>
          </p:nvSpPr>
          <p:spPr>
            <a:xfrm>
              <a:off x="4415769" y="2511437"/>
              <a:ext cx="3664635" cy="962695"/>
            </a:xfrm>
            <a:prstGeom prst="roundRect">
              <a:avLst/>
            </a:prstGeom>
            <a:solidFill>
              <a:srgbClr val="3A587C">
                <a:alpha val="70926"/>
              </a:srgbClr>
            </a:solidFill>
            <a:ln w="50800">
              <a:solidFill>
                <a:srgbClr val="2C3B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C14FDC-301A-ECE9-B391-304B8EB40679}"/>
                </a:ext>
              </a:extLst>
            </p:cNvPr>
            <p:cNvSpPr txBox="1"/>
            <p:nvPr/>
          </p:nvSpPr>
          <p:spPr>
            <a:xfrm>
              <a:off x="4439604" y="2512365"/>
              <a:ext cx="36716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New products and services require new ways of working</a:t>
              </a:r>
              <a:r>
                <a:rPr lang="en-GB" dirty="0">
                  <a:solidFill>
                    <a:schemeClr val="bg1"/>
                  </a:solidFill>
                </a:rPr>
                <a:t> and must provide a net value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5864E42-F6C9-F023-0CB8-3B4C051D4CCE}"/>
              </a:ext>
            </a:extLst>
          </p:cNvPr>
          <p:cNvGrpSpPr/>
          <p:nvPr/>
        </p:nvGrpSpPr>
        <p:grpSpPr>
          <a:xfrm>
            <a:off x="7825461" y="3285736"/>
            <a:ext cx="3658147" cy="2557486"/>
            <a:chOff x="3434452" y="3285736"/>
            <a:chExt cx="3658147" cy="2557486"/>
          </a:xfrm>
        </p:grpSpPr>
        <p:sp>
          <p:nvSpPr>
            <p:cNvPr id="39" name="Rounded Rectangle 1">
              <a:extLst>
                <a:ext uri="{FF2B5EF4-FFF2-40B4-BE49-F238E27FC236}">
                  <a16:creationId xmlns:a16="http://schemas.microsoft.com/office/drawing/2014/main" id="{B8862AE4-EC24-6466-5101-37B99D0381BB}"/>
                </a:ext>
              </a:extLst>
            </p:cNvPr>
            <p:cNvSpPr/>
            <p:nvPr/>
          </p:nvSpPr>
          <p:spPr>
            <a:xfrm>
              <a:off x="3434452" y="3285736"/>
              <a:ext cx="3658147" cy="2557486"/>
            </a:xfrm>
            <a:prstGeom prst="roundRect">
              <a:avLst/>
            </a:prstGeom>
            <a:solidFill>
              <a:srgbClr val="3A587C">
                <a:alpha val="70926"/>
              </a:srgbClr>
            </a:solidFill>
            <a:ln w="50800">
              <a:solidFill>
                <a:srgbClr val="2C3B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40F54A8-E443-ED66-385E-DF64E617B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50994" y="3495020"/>
              <a:ext cx="3477094" cy="1982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8446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2923CFF-D3CF-F028-FBD7-C00E9E8E9103}"/>
              </a:ext>
            </a:extLst>
          </p:cNvPr>
          <p:cNvSpPr txBox="1"/>
          <p:nvPr/>
        </p:nvSpPr>
        <p:spPr>
          <a:xfrm>
            <a:off x="9353341" y="6676987"/>
            <a:ext cx="423203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https://</a:t>
            </a:r>
            <a:r>
              <a:rPr lang="en-US" sz="700" dirty="0" err="1">
                <a:solidFill>
                  <a:schemeClr val="bg1"/>
                </a:solidFill>
              </a:rPr>
              <a:t>www.nasa.gov</a:t>
            </a:r>
            <a:r>
              <a:rPr lang="en-US" sz="700" dirty="0">
                <a:solidFill>
                  <a:schemeClr val="bg1"/>
                </a:solidFill>
              </a:rPr>
              <a:t>/multimedia/</a:t>
            </a:r>
            <a:r>
              <a:rPr lang="en-US" sz="700" dirty="0" err="1">
                <a:solidFill>
                  <a:schemeClr val="bg1"/>
                </a:solidFill>
              </a:rPr>
              <a:t>imagegallery</a:t>
            </a:r>
            <a:r>
              <a:rPr lang="en-US" sz="700" dirty="0">
                <a:solidFill>
                  <a:schemeClr val="bg1"/>
                </a:solidFill>
              </a:rPr>
              <a:t>/image_feature_693.html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5A5620F-3AC8-1C3C-8823-B7CBE5E4A83D}"/>
              </a:ext>
            </a:extLst>
          </p:cNvPr>
          <p:cNvSpPr/>
          <p:nvPr/>
        </p:nvSpPr>
        <p:spPr>
          <a:xfrm>
            <a:off x="222738" y="920038"/>
            <a:ext cx="11488616" cy="64700"/>
          </a:xfrm>
          <a:prstGeom prst="ellipse">
            <a:avLst/>
          </a:prstGeom>
          <a:solidFill>
            <a:srgbClr val="D3D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CC5D94-325A-9905-89CC-A15B0C5AB0A6}"/>
              </a:ext>
            </a:extLst>
          </p:cNvPr>
          <p:cNvSpPr txBox="1"/>
          <p:nvPr/>
        </p:nvSpPr>
        <p:spPr>
          <a:xfrm>
            <a:off x="339969" y="356671"/>
            <a:ext cx="1119553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srgbClr val="D3DDEB"/>
                </a:solidFill>
              </a:rPr>
              <a:t>Innovation is a journey not a destination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1A38985-5D52-342E-6C9C-23D044924533}"/>
              </a:ext>
            </a:extLst>
          </p:cNvPr>
          <p:cNvSpPr/>
          <p:nvPr/>
        </p:nvSpPr>
        <p:spPr>
          <a:xfrm>
            <a:off x="7702061" y="1236562"/>
            <a:ext cx="4009293" cy="5212460"/>
          </a:xfrm>
          <a:prstGeom prst="roundRect">
            <a:avLst/>
          </a:prstGeom>
          <a:solidFill>
            <a:srgbClr val="D3DDEB">
              <a:alpha val="70926"/>
            </a:srgbClr>
          </a:solidFill>
          <a:ln w="50800">
            <a:solidFill>
              <a:srgbClr val="2C3B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Target outline">
            <a:extLst>
              <a:ext uri="{FF2B5EF4-FFF2-40B4-BE49-F238E27FC236}">
                <a16:creationId xmlns:a16="http://schemas.microsoft.com/office/drawing/2014/main" id="{D249F8B2-906F-C081-011E-D01E88A5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13379" y="3005932"/>
            <a:ext cx="607734" cy="607734"/>
          </a:xfrm>
          <a:prstGeom prst="rect">
            <a:avLst/>
          </a:prstGeom>
        </p:spPr>
      </p:pic>
      <p:pic>
        <p:nvPicPr>
          <p:cNvPr id="2" name="Graphic 1" descr="Target outline">
            <a:extLst>
              <a:ext uri="{FF2B5EF4-FFF2-40B4-BE49-F238E27FC236}">
                <a16:creationId xmlns:a16="http://schemas.microsoft.com/office/drawing/2014/main" id="{354A2A32-FF30-173F-5E1F-773F112C2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0785" y="4861249"/>
            <a:ext cx="607734" cy="607734"/>
          </a:xfrm>
          <a:prstGeom prst="rect">
            <a:avLst/>
          </a:prstGeom>
        </p:spPr>
      </p:pic>
      <p:pic>
        <p:nvPicPr>
          <p:cNvPr id="8" name="Graphic 7" descr="Target outline">
            <a:extLst>
              <a:ext uri="{FF2B5EF4-FFF2-40B4-BE49-F238E27FC236}">
                <a16:creationId xmlns:a16="http://schemas.microsoft.com/office/drawing/2014/main" id="{CEAD719C-1EEB-F8C2-F455-6B731E88D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3984" y="2227830"/>
            <a:ext cx="607734" cy="607734"/>
          </a:xfrm>
          <a:prstGeom prst="rect">
            <a:avLst/>
          </a:prstGeom>
        </p:spPr>
      </p:pic>
      <p:pic>
        <p:nvPicPr>
          <p:cNvPr id="11" name="Graphic 10" descr="Target outline">
            <a:extLst>
              <a:ext uri="{FF2B5EF4-FFF2-40B4-BE49-F238E27FC236}">
                <a16:creationId xmlns:a16="http://schemas.microsoft.com/office/drawing/2014/main" id="{5DA57D5E-7C03-00AB-1CE2-FCBAA5421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27713" y="4209366"/>
            <a:ext cx="607734" cy="607734"/>
          </a:xfrm>
          <a:prstGeom prst="rect">
            <a:avLst/>
          </a:prstGeom>
        </p:spPr>
      </p:pic>
      <p:pic>
        <p:nvPicPr>
          <p:cNvPr id="1026" name="Picture 2" descr="Lean Startup Thinking - Lean East">
            <a:extLst>
              <a:ext uri="{FF2B5EF4-FFF2-40B4-BE49-F238E27FC236}">
                <a16:creationId xmlns:a16="http://schemas.microsoft.com/office/drawing/2014/main" id="{A2EE9C3D-7FB6-E082-4C1F-102959AC1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870" y="4074970"/>
            <a:ext cx="3239669" cy="215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7AF150E-493A-1EE6-C32C-415DC97600C3}"/>
              </a:ext>
            </a:extLst>
          </p:cNvPr>
          <p:cNvGrpSpPr/>
          <p:nvPr/>
        </p:nvGrpSpPr>
        <p:grpSpPr>
          <a:xfrm>
            <a:off x="1853231" y="2855553"/>
            <a:ext cx="907248" cy="908491"/>
            <a:chOff x="1531652" y="4886921"/>
            <a:chExt cx="907248" cy="908491"/>
          </a:xfrm>
        </p:grpSpPr>
        <p:sp>
          <p:nvSpPr>
            <p:cNvPr id="19" name="Doughnut 23">
              <a:extLst>
                <a:ext uri="{FF2B5EF4-FFF2-40B4-BE49-F238E27FC236}">
                  <a16:creationId xmlns:a16="http://schemas.microsoft.com/office/drawing/2014/main" id="{221882CA-A7B5-1AF2-0C8B-94F73C3F0AE8}"/>
                </a:ext>
              </a:extLst>
            </p:cNvPr>
            <p:cNvSpPr/>
            <p:nvPr/>
          </p:nvSpPr>
          <p:spPr>
            <a:xfrm>
              <a:off x="1754666" y="5109935"/>
              <a:ext cx="471175" cy="462463"/>
            </a:xfrm>
            <a:prstGeom prst="donut">
              <a:avLst>
                <a:gd name="adj" fmla="val 5336"/>
              </a:avLst>
            </a:prstGeom>
            <a:solidFill>
              <a:srgbClr val="D3DDEB"/>
            </a:solidFill>
            <a:ln>
              <a:solidFill>
                <a:srgbClr val="D3DD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24">
              <a:extLst>
                <a:ext uri="{FF2B5EF4-FFF2-40B4-BE49-F238E27FC236}">
                  <a16:creationId xmlns:a16="http://schemas.microsoft.com/office/drawing/2014/main" id="{C70256D7-0A6C-5AA8-3E92-4B86497E03E1}"/>
                </a:ext>
              </a:extLst>
            </p:cNvPr>
            <p:cNvSpPr/>
            <p:nvPr/>
          </p:nvSpPr>
          <p:spPr>
            <a:xfrm>
              <a:off x="1971960" y="4886921"/>
              <a:ext cx="48124" cy="223014"/>
            </a:xfrm>
            <a:prstGeom prst="roundRect">
              <a:avLst/>
            </a:prstGeom>
            <a:solidFill>
              <a:srgbClr val="D3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5">
              <a:extLst>
                <a:ext uri="{FF2B5EF4-FFF2-40B4-BE49-F238E27FC236}">
                  <a16:creationId xmlns:a16="http://schemas.microsoft.com/office/drawing/2014/main" id="{7038CC6E-2028-2A70-75C2-3BAF34A531D4}"/>
                </a:ext>
              </a:extLst>
            </p:cNvPr>
            <p:cNvSpPr/>
            <p:nvPr/>
          </p:nvSpPr>
          <p:spPr>
            <a:xfrm>
              <a:off x="1971960" y="5572398"/>
              <a:ext cx="48124" cy="223014"/>
            </a:xfrm>
            <a:prstGeom prst="roundRect">
              <a:avLst/>
            </a:prstGeom>
            <a:solidFill>
              <a:srgbClr val="D3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6">
              <a:extLst>
                <a:ext uri="{FF2B5EF4-FFF2-40B4-BE49-F238E27FC236}">
                  <a16:creationId xmlns:a16="http://schemas.microsoft.com/office/drawing/2014/main" id="{7B182315-FCEC-0890-D275-260329738E49}"/>
                </a:ext>
              </a:extLst>
            </p:cNvPr>
            <p:cNvSpPr/>
            <p:nvPr/>
          </p:nvSpPr>
          <p:spPr>
            <a:xfrm rot="5400000">
              <a:off x="2303331" y="5229659"/>
              <a:ext cx="48124" cy="223014"/>
            </a:xfrm>
            <a:prstGeom prst="roundRect">
              <a:avLst/>
            </a:prstGeom>
            <a:solidFill>
              <a:srgbClr val="D3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7">
              <a:extLst>
                <a:ext uri="{FF2B5EF4-FFF2-40B4-BE49-F238E27FC236}">
                  <a16:creationId xmlns:a16="http://schemas.microsoft.com/office/drawing/2014/main" id="{BDE71335-9932-2994-D326-2D47D009513B}"/>
                </a:ext>
              </a:extLst>
            </p:cNvPr>
            <p:cNvSpPr/>
            <p:nvPr/>
          </p:nvSpPr>
          <p:spPr>
            <a:xfrm rot="5400000">
              <a:off x="1619097" y="5229659"/>
              <a:ext cx="48124" cy="223014"/>
            </a:xfrm>
            <a:prstGeom prst="roundRect">
              <a:avLst/>
            </a:prstGeom>
            <a:solidFill>
              <a:srgbClr val="D3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A50CA9D-BBCF-5DAA-8BC5-81A21083A2BB}"/>
              </a:ext>
            </a:extLst>
          </p:cNvPr>
          <p:cNvGrpSpPr/>
          <p:nvPr/>
        </p:nvGrpSpPr>
        <p:grpSpPr>
          <a:xfrm>
            <a:off x="692723" y="4710870"/>
            <a:ext cx="907248" cy="908491"/>
            <a:chOff x="1531652" y="4886921"/>
            <a:chExt cx="907248" cy="908491"/>
          </a:xfrm>
        </p:grpSpPr>
        <p:sp>
          <p:nvSpPr>
            <p:cNvPr id="26" name="Doughnut 23">
              <a:extLst>
                <a:ext uri="{FF2B5EF4-FFF2-40B4-BE49-F238E27FC236}">
                  <a16:creationId xmlns:a16="http://schemas.microsoft.com/office/drawing/2014/main" id="{4B854158-5C05-7EEE-74EC-E5A4ABC7D1CA}"/>
                </a:ext>
              </a:extLst>
            </p:cNvPr>
            <p:cNvSpPr/>
            <p:nvPr/>
          </p:nvSpPr>
          <p:spPr>
            <a:xfrm>
              <a:off x="1754666" y="5109935"/>
              <a:ext cx="471175" cy="462463"/>
            </a:xfrm>
            <a:prstGeom prst="donut">
              <a:avLst>
                <a:gd name="adj" fmla="val 5336"/>
              </a:avLst>
            </a:prstGeom>
            <a:solidFill>
              <a:srgbClr val="D3DDEB"/>
            </a:solidFill>
            <a:ln>
              <a:solidFill>
                <a:srgbClr val="D3DD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24">
              <a:extLst>
                <a:ext uri="{FF2B5EF4-FFF2-40B4-BE49-F238E27FC236}">
                  <a16:creationId xmlns:a16="http://schemas.microsoft.com/office/drawing/2014/main" id="{23DA802A-FB11-19DB-9B27-046567063D1C}"/>
                </a:ext>
              </a:extLst>
            </p:cNvPr>
            <p:cNvSpPr/>
            <p:nvPr/>
          </p:nvSpPr>
          <p:spPr>
            <a:xfrm>
              <a:off x="1971960" y="4886921"/>
              <a:ext cx="48124" cy="223014"/>
            </a:xfrm>
            <a:prstGeom prst="roundRect">
              <a:avLst/>
            </a:prstGeom>
            <a:solidFill>
              <a:srgbClr val="D3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5">
              <a:extLst>
                <a:ext uri="{FF2B5EF4-FFF2-40B4-BE49-F238E27FC236}">
                  <a16:creationId xmlns:a16="http://schemas.microsoft.com/office/drawing/2014/main" id="{F1FBE90A-E6C9-1878-C98C-4A0C76EAFE62}"/>
                </a:ext>
              </a:extLst>
            </p:cNvPr>
            <p:cNvSpPr/>
            <p:nvPr/>
          </p:nvSpPr>
          <p:spPr>
            <a:xfrm>
              <a:off x="1971960" y="5572398"/>
              <a:ext cx="48124" cy="223014"/>
            </a:xfrm>
            <a:prstGeom prst="roundRect">
              <a:avLst/>
            </a:prstGeom>
            <a:solidFill>
              <a:srgbClr val="D3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6">
              <a:extLst>
                <a:ext uri="{FF2B5EF4-FFF2-40B4-BE49-F238E27FC236}">
                  <a16:creationId xmlns:a16="http://schemas.microsoft.com/office/drawing/2014/main" id="{99E2A8F9-C209-A640-4A4D-C73E688C9D13}"/>
                </a:ext>
              </a:extLst>
            </p:cNvPr>
            <p:cNvSpPr/>
            <p:nvPr/>
          </p:nvSpPr>
          <p:spPr>
            <a:xfrm rot="5400000">
              <a:off x="2303331" y="5229659"/>
              <a:ext cx="48124" cy="223014"/>
            </a:xfrm>
            <a:prstGeom prst="roundRect">
              <a:avLst/>
            </a:prstGeom>
            <a:solidFill>
              <a:srgbClr val="D3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7">
              <a:extLst>
                <a:ext uri="{FF2B5EF4-FFF2-40B4-BE49-F238E27FC236}">
                  <a16:creationId xmlns:a16="http://schemas.microsoft.com/office/drawing/2014/main" id="{8ACF5036-76F4-2BB1-CD43-99514FAE3EB4}"/>
                </a:ext>
              </a:extLst>
            </p:cNvPr>
            <p:cNvSpPr/>
            <p:nvPr/>
          </p:nvSpPr>
          <p:spPr>
            <a:xfrm rot="5400000">
              <a:off x="1619097" y="5229659"/>
              <a:ext cx="48124" cy="223014"/>
            </a:xfrm>
            <a:prstGeom prst="roundRect">
              <a:avLst/>
            </a:prstGeom>
            <a:solidFill>
              <a:srgbClr val="D3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6DBB804-3750-880D-01C8-9E0B88B95275}"/>
              </a:ext>
            </a:extLst>
          </p:cNvPr>
          <p:cNvGrpSpPr/>
          <p:nvPr/>
        </p:nvGrpSpPr>
        <p:grpSpPr>
          <a:xfrm>
            <a:off x="3440673" y="2081024"/>
            <a:ext cx="907248" cy="908491"/>
            <a:chOff x="1531652" y="4886921"/>
            <a:chExt cx="907248" cy="908491"/>
          </a:xfrm>
        </p:grpSpPr>
        <p:sp>
          <p:nvSpPr>
            <p:cNvPr id="33" name="Doughnut 23">
              <a:extLst>
                <a:ext uri="{FF2B5EF4-FFF2-40B4-BE49-F238E27FC236}">
                  <a16:creationId xmlns:a16="http://schemas.microsoft.com/office/drawing/2014/main" id="{BD31F098-F825-A2D3-FCB5-238F9F3E56B9}"/>
                </a:ext>
              </a:extLst>
            </p:cNvPr>
            <p:cNvSpPr/>
            <p:nvPr/>
          </p:nvSpPr>
          <p:spPr>
            <a:xfrm>
              <a:off x="1754666" y="5109935"/>
              <a:ext cx="471175" cy="462463"/>
            </a:xfrm>
            <a:prstGeom prst="donut">
              <a:avLst>
                <a:gd name="adj" fmla="val 5336"/>
              </a:avLst>
            </a:prstGeom>
            <a:solidFill>
              <a:srgbClr val="D3DDEB"/>
            </a:solidFill>
            <a:ln>
              <a:solidFill>
                <a:srgbClr val="D3DD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24">
              <a:extLst>
                <a:ext uri="{FF2B5EF4-FFF2-40B4-BE49-F238E27FC236}">
                  <a16:creationId xmlns:a16="http://schemas.microsoft.com/office/drawing/2014/main" id="{63A35044-D595-2968-7E42-9CE259BF7DFE}"/>
                </a:ext>
              </a:extLst>
            </p:cNvPr>
            <p:cNvSpPr/>
            <p:nvPr/>
          </p:nvSpPr>
          <p:spPr>
            <a:xfrm>
              <a:off x="1971960" y="4886921"/>
              <a:ext cx="48124" cy="223014"/>
            </a:xfrm>
            <a:prstGeom prst="roundRect">
              <a:avLst/>
            </a:prstGeom>
            <a:solidFill>
              <a:srgbClr val="D3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25">
              <a:extLst>
                <a:ext uri="{FF2B5EF4-FFF2-40B4-BE49-F238E27FC236}">
                  <a16:creationId xmlns:a16="http://schemas.microsoft.com/office/drawing/2014/main" id="{D30C8E10-BDF0-C1BD-81C4-F1C408722696}"/>
                </a:ext>
              </a:extLst>
            </p:cNvPr>
            <p:cNvSpPr/>
            <p:nvPr/>
          </p:nvSpPr>
          <p:spPr>
            <a:xfrm>
              <a:off x="1971960" y="5572398"/>
              <a:ext cx="48124" cy="223014"/>
            </a:xfrm>
            <a:prstGeom prst="roundRect">
              <a:avLst/>
            </a:prstGeom>
            <a:solidFill>
              <a:srgbClr val="D3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26">
              <a:extLst>
                <a:ext uri="{FF2B5EF4-FFF2-40B4-BE49-F238E27FC236}">
                  <a16:creationId xmlns:a16="http://schemas.microsoft.com/office/drawing/2014/main" id="{41273DF6-B133-33A0-AC2D-61A4F557DA84}"/>
                </a:ext>
              </a:extLst>
            </p:cNvPr>
            <p:cNvSpPr/>
            <p:nvPr/>
          </p:nvSpPr>
          <p:spPr>
            <a:xfrm rot="5400000">
              <a:off x="2303331" y="5229659"/>
              <a:ext cx="48124" cy="223014"/>
            </a:xfrm>
            <a:prstGeom prst="roundRect">
              <a:avLst/>
            </a:prstGeom>
            <a:solidFill>
              <a:srgbClr val="D3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27">
              <a:extLst>
                <a:ext uri="{FF2B5EF4-FFF2-40B4-BE49-F238E27FC236}">
                  <a16:creationId xmlns:a16="http://schemas.microsoft.com/office/drawing/2014/main" id="{EFCD1630-742F-8724-4F31-3716A8DC58BB}"/>
                </a:ext>
              </a:extLst>
            </p:cNvPr>
            <p:cNvSpPr/>
            <p:nvPr/>
          </p:nvSpPr>
          <p:spPr>
            <a:xfrm rot="5400000">
              <a:off x="1619097" y="5229659"/>
              <a:ext cx="48124" cy="223014"/>
            </a:xfrm>
            <a:prstGeom prst="roundRect">
              <a:avLst/>
            </a:prstGeom>
            <a:solidFill>
              <a:srgbClr val="D3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7314592-F185-6B23-31C8-AA6A03976205}"/>
              </a:ext>
            </a:extLst>
          </p:cNvPr>
          <p:cNvGrpSpPr/>
          <p:nvPr/>
        </p:nvGrpSpPr>
        <p:grpSpPr>
          <a:xfrm>
            <a:off x="4577956" y="4071274"/>
            <a:ext cx="907248" cy="908491"/>
            <a:chOff x="1531652" y="4886921"/>
            <a:chExt cx="907248" cy="908491"/>
          </a:xfrm>
        </p:grpSpPr>
        <p:sp>
          <p:nvSpPr>
            <p:cNvPr id="40" name="Doughnut 23">
              <a:extLst>
                <a:ext uri="{FF2B5EF4-FFF2-40B4-BE49-F238E27FC236}">
                  <a16:creationId xmlns:a16="http://schemas.microsoft.com/office/drawing/2014/main" id="{EC3A2631-D90F-E05F-77B7-0D086A250ED9}"/>
                </a:ext>
              </a:extLst>
            </p:cNvPr>
            <p:cNvSpPr/>
            <p:nvPr/>
          </p:nvSpPr>
          <p:spPr>
            <a:xfrm>
              <a:off x="1754666" y="5109935"/>
              <a:ext cx="471175" cy="462463"/>
            </a:xfrm>
            <a:prstGeom prst="donut">
              <a:avLst>
                <a:gd name="adj" fmla="val 5336"/>
              </a:avLst>
            </a:prstGeom>
            <a:solidFill>
              <a:srgbClr val="D3DDEB"/>
            </a:solidFill>
            <a:ln>
              <a:solidFill>
                <a:srgbClr val="D3DD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24">
              <a:extLst>
                <a:ext uri="{FF2B5EF4-FFF2-40B4-BE49-F238E27FC236}">
                  <a16:creationId xmlns:a16="http://schemas.microsoft.com/office/drawing/2014/main" id="{6A80930F-77FF-9453-1089-03EE918D2510}"/>
                </a:ext>
              </a:extLst>
            </p:cNvPr>
            <p:cNvSpPr/>
            <p:nvPr/>
          </p:nvSpPr>
          <p:spPr>
            <a:xfrm>
              <a:off x="1971960" y="4886921"/>
              <a:ext cx="48124" cy="223014"/>
            </a:xfrm>
            <a:prstGeom prst="roundRect">
              <a:avLst/>
            </a:prstGeom>
            <a:solidFill>
              <a:srgbClr val="D3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25">
              <a:extLst>
                <a:ext uri="{FF2B5EF4-FFF2-40B4-BE49-F238E27FC236}">
                  <a16:creationId xmlns:a16="http://schemas.microsoft.com/office/drawing/2014/main" id="{2DF3694A-F7E1-DBFD-19CE-A3132FDEA28D}"/>
                </a:ext>
              </a:extLst>
            </p:cNvPr>
            <p:cNvSpPr/>
            <p:nvPr/>
          </p:nvSpPr>
          <p:spPr>
            <a:xfrm>
              <a:off x="1971960" y="5572398"/>
              <a:ext cx="48124" cy="223014"/>
            </a:xfrm>
            <a:prstGeom prst="roundRect">
              <a:avLst/>
            </a:prstGeom>
            <a:solidFill>
              <a:srgbClr val="D3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26">
              <a:extLst>
                <a:ext uri="{FF2B5EF4-FFF2-40B4-BE49-F238E27FC236}">
                  <a16:creationId xmlns:a16="http://schemas.microsoft.com/office/drawing/2014/main" id="{7509BC8D-70A1-6504-20A0-EFB8302ECC94}"/>
                </a:ext>
              </a:extLst>
            </p:cNvPr>
            <p:cNvSpPr/>
            <p:nvPr/>
          </p:nvSpPr>
          <p:spPr>
            <a:xfrm rot="5400000">
              <a:off x="2303331" y="5229659"/>
              <a:ext cx="48124" cy="223014"/>
            </a:xfrm>
            <a:prstGeom prst="roundRect">
              <a:avLst/>
            </a:prstGeom>
            <a:solidFill>
              <a:srgbClr val="D3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27">
              <a:extLst>
                <a:ext uri="{FF2B5EF4-FFF2-40B4-BE49-F238E27FC236}">
                  <a16:creationId xmlns:a16="http://schemas.microsoft.com/office/drawing/2014/main" id="{CCB9ACB7-AE2A-8DD2-DAB3-E88EB762907A}"/>
                </a:ext>
              </a:extLst>
            </p:cNvPr>
            <p:cNvSpPr/>
            <p:nvPr/>
          </p:nvSpPr>
          <p:spPr>
            <a:xfrm rot="5400000">
              <a:off x="1619097" y="5229659"/>
              <a:ext cx="48124" cy="223014"/>
            </a:xfrm>
            <a:prstGeom prst="roundRect">
              <a:avLst/>
            </a:prstGeom>
            <a:solidFill>
              <a:srgbClr val="D3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0B966A6-210C-5F5A-8D55-95FDE7D0B232}"/>
              </a:ext>
            </a:extLst>
          </p:cNvPr>
          <p:cNvCxnSpPr/>
          <p:nvPr/>
        </p:nvCxnSpPr>
        <p:spPr>
          <a:xfrm flipH="1">
            <a:off x="1278271" y="3506861"/>
            <a:ext cx="862148" cy="1481792"/>
          </a:xfrm>
          <a:prstGeom prst="line">
            <a:avLst/>
          </a:prstGeom>
          <a:ln w="15875">
            <a:solidFill>
              <a:srgbClr val="D3DDE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EE71F63-17E4-817C-98C9-C0D5A9530E0B}"/>
              </a:ext>
            </a:extLst>
          </p:cNvPr>
          <p:cNvCxnSpPr>
            <a:cxnSpLocks/>
          </p:cNvCxnSpPr>
          <p:nvPr/>
        </p:nvCxnSpPr>
        <p:spPr>
          <a:xfrm flipH="1">
            <a:off x="2518572" y="2605778"/>
            <a:ext cx="1075412" cy="587244"/>
          </a:xfrm>
          <a:prstGeom prst="line">
            <a:avLst/>
          </a:prstGeom>
          <a:ln w="15875">
            <a:solidFill>
              <a:srgbClr val="D3DDE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B7E4E3A-2D8B-73A5-C0BF-7C7BF30BA084}"/>
              </a:ext>
            </a:extLst>
          </p:cNvPr>
          <p:cNvCxnSpPr>
            <a:cxnSpLocks/>
          </p:cNvCxnSpPr>
          <p:nvPr/>
        </p:nvCxnSpPr>
        <p:spPr>
          <a:xfrm>
            <a:off x="4097917" y="2755702"/>
            <a:ext cx="729293" cy="1538586"/>
          </a:xfrm>
          <a:prstGeom prst="line">
            <a:avLst/>
          </a:prstGeom>
          <a:ln w="15875">
            <a:solidFill>
              <a:srgbClr val="D3DDE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1">
            <a:extLst>
              <a:ext uri="{FF2B5EF4-FFF2-40B4-BE49-F238E27FC236}">
                <a16:creationId xmlns:a16="http://schemas.microsoft.com/office/drawing/2014/main" id="{E7203637-1B27-2F91-9650-E428384346AA}"/>
              </a:ext>
            </a:extLst>
          </p:cNvPr>
          <p:cNvSpPr/>
          <p:nvPr/>
        </p:nvSpPr>
        <p:spPr>
          <a:xfrm>
            <a:off x="8230127" y="1355598"/>
            <a:ext cx="2953156" cy="426491"/>
          </a:xfrm>
          <a:prstGeom prst="roundRect">
            <a:avLst/>
          </a:prstGeom>
          <a:solidFill>
            <a:srgbClr val="3A587C">
              <a:alpha val="70926"/>
            </a:srgbClr>
          </a:solidFill>
          <a:ln w="50800">
            <a:solidFill>
              <a:srgbClr val="2C3B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4B0849-D790-26B3-5B48-93FA070ADC8B}"/>
              </a:ext>
            </a:extLst>
          </p:cNvPr>
          <p:cNvSpPr txBox="1"/>
          <p:nvPr/>
        </p:nvSpPr>
        <p:spPr>
          <a:xfrm>
            <a:off x="8636333" y="1360789"/>
            <a:ext cx="2140745" cy="372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Making the change</a:t>
            </a:r>
          </a:p>
        </p:txBody>
      </p: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B03935D5-E1FF-5E08-7987-CCC5EE86FBBF}"/>
              </a:ext>
            </a:extLst>
          </p:cNvPr>
          <p:cNvGrpSpPr/>
          <p:nvPr/>
        </p:nvGrpSpPr>
        <p:grpSpPr>
          <a:xfrm>
            <a:off x="7822712" y="1897133"/>
            <a:ext cx="3701431" cy="962695"/>
            <a:chOff x="7804314" y="2511207"/>
            <a:chExt cx="3701431" cy="962695"/>
          </a:xfrm>
        </p:grpSpPr>
        <p:sp>
          <p:nvSpPr>
            <p:cNvPr id="62" name="Rounded Rectangle 1">
              <a:extLst>
                <a:ext uri="{FF2B5EF4-FFF2-40B4-BE49-F238E27FC236}">
                  <a16:creationId xmlns:a16="http://schemas.microsoft.com/office/drawing/2014/main" id="{AD1AA5CC-6B08-DC9C-C8DA-1935AF672102}"/>
                </a:ext>
              </a:extLst>
            </p:cNvPr>
            <p:cNvSpPr/>
            <p:nvPr/>
          </p:nvSpPr>
          <p:spPr>
            <a:xfrm>
              <a:off x="7841110" y="2511207"/>
              <a:ext cx="3664635" cy="962695"/>
            </a:xfrm>
            <a:prstGeom prst="roundRect">
              <a:avLst/>
            </a:prstGeom>
            <a:solidFill>
              <a:srgbClr val="3A587C">
                <a:alpha val="70926"/>
              </a:srgbClr>
            </a:solidFill>
            <a:ln w="50800">
              <a:solidFill>
                <a:srgbClr val="2C3B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C14FDC-301A-ECE9-B391-304B8EB40679}"/>
                </a:ext>
              </a:extLst>
            </p:cNvPr>
            <p:cNvSpPr txBox="1"/>
            <p:nvPr/>
          </p:nvSpPr>
          <p:spPr>
            <a:xfrm>
              <a:off x="7804314" y="2654898"/>
              <a:ext cx="36716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Changes are built upon assumptions until they are tested</a:t>
              </a:r>
            </a:p>
          </p:txBody>
        </p:sp>
      </p:grp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CB7DD93E-7BCD-3BFA-DB28-B42B4E97A242}"/>
              </a:ext>
            </a:extLst>
          </p:cNvPr>
          <p:cNvGrpSpPr/>
          <p:nvPr/>
        </p:nvGrpSpPr>
        <p:grpSpPr>
          <a:xfrm>
            <a:off x="7859508" y="2980889"/>
            <a:ext cx="3749321" cy="983679"/>
            <a:chOff x="3663687" y="5922100"/>
            <a:chExt cx="3749321" cy="983679"/>
          </a:xfrm>
        </p:grpSpPr>
        <p:sp>
          <p:nvSpPr>
            <p:cNvPr id="60" name="Rounded Rectangle 1">
              <a:extLst>
                <a:ext uri="{FF2B5EF4-FFF2-40B4-BE49-F238E27FC236}">
                  <a16:creationId xmlns:a16="http://schemas.microsoft.com/office/drawing/2014/main" id="{2508FD3C-94F6-5213-0AD9-E72A43997E7C}"/>
                </a:ext>
              </a:extLst>
            </p:cNvPr>
            <p:cNvSpPr/>
            <p:nvPr/>
          </p:nvSpPr>
          <p:spPr>
            <a:xfrm>
              <a:off x="3663687" y="5922100"/>
              <a:ext cx="3749321" cy="983679"/>
            </a:xfrm>
            <a:prstGeom prst="roundRect">
              <a:avLst/>
            </a:prstGeom>
            <a:solidFill>
              <a:srgbClr val="3A587C">
                <a:alpha val="70926"/>
              </a:srgbClr>
            </a:solidFill>
            <a:ln w="50800">
              <a:solidFill>
                <a:srgbClr val="2C3B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BE05F9-F4E1-F80D-CCBB-ED515EF810B9}"/>
                </a:ext>
              </a:extLst>
            </p:cNvPr>
            <p:cNvSpPr txBox="1"/>
            <p:nvPr/>
          </p:nvSpPr>
          <p:spPr>
            <a:xfrm>
              <a:off x="3741340" y="5957878"/>
              <a:ext cx="36716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Adopting a Minimum Viable Product approach promotes Build-Measure-Learn and failing fast.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6221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c 10">
            <a:extLst>
              <a:ext uri="{FF2B5EF4-FFF2-40B4-BE49-F238E27FC236}">
                <a16:creationId xmlns:a16="http://schemas.microsoft.com/office/drawing/2014/main" id="{ABBB3124-C924-C89E-2674-75883FF68411}"/>
              </a:ext>
            </a:extLst>
          </p:cNvPr>
          <p:cNvSpPr/>
          <p:nvPr/>
        </p:nvSpPr>
        <p:spPr>
          <a:xfrm rot="17664348">
            <a:off x="5826369" y="2215661"/>
            <a:ext cx="539262" cy="540000"/>
          </a:xfrm>
          <a:prstGeom prst="arc">
            <a:avLst>
              <a:gd name="adj1" fmla="val 21497272"/>
              <a:gd name="adj2" fmla="val 2516536"/>
            </a:avLst>
          </a:prstGeom>
          <a:noFill/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AACA5E8F-F494-34CA-F3A0-78976CDEBE9E}"/>
              </a:ext>
            </a:extLst>
          </p:cNvPr>
          <p:cNvSpPr/>
          <p:nvPr/>
        </p:nvSpPr>
        <p:spPr>
          <a:xfrm rot="17664348">
            <a:off x="5826366" y="2215661"/>
            <a:ext cx="539262" cy="540000"/>
          </a:xfrm>
          <a:prstGeom prst="arc">
            <a:avLst>
              <a:gd name="adj1" fmla="val 6215119"/>
              <a:gd name="adj2" fmla="val 8690549"/>
            </a:avLst>
          </a:prstGeom>
          <a:noFill/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7D6A5B98-83BB-8CAC-FFCD-F01EB26555FD}"/>
              </a:ext>
            </a:extLst>
          </p:cNvPr>
          <p:cNvSpPr/>
          <p:nvPr/>
        </p:nvSpPr>
        <p:spPr>
          <a:xfrm rot="17664348">
            <a:off x="5826367" y="2215662"/>
            <a:ext cx="539262" cy="540000"/>
          </a:xfrm>
          <a:prstGeom prst="arc">
            <a:avLst>
              <a:gd name="adj1" fmla="val 9541035"/>
              <a:gd name="adj2" fmla="val 12156135"/>
            </a:avLst>
          </a:prstGeom>
          <a:noFill/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3939931C-F89F-9942-74BE-88A8DD7C143C}"/>
              </a:ext>
            </a:extLst>
          </p:cNvPr>
          <p:cNvSpPr/>
          <p:nvPr/>
        </p:nvSpPr>
        <p:spPr>
          <a:xfrm rot="17664348">
            <a:off x="5826366" y="2215660"/>
            <a:ext cx="539262" cy="540000"/>
          </a:xfrm>
          <a:prstGeom prst="arc">
            <a:avLst>
              <a:gd name="adj1" fmla="val 3193589"/>
              <a:gd name="adj2" fmla="val 5437941"/>
            </a:avLst>
          </a:prstGeom>
          <a:noFill/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FAB6AE4-2C4A-F165-CD6C-C391B0FF9085}"/>
              </a:ext>
            </a:extLst>
          </p:cNvPr>
          <p:cNvSpPr/>
          <p:nvPr/>
        </p:nvSpPr>
        <p:spPr>
          <a:xfrm rot="17664348">
            <a:off x="5826367" y="2221348"/>
            <a:ext cx="539262" cy="540000"/>
          </a:xfrm>
          <a:prstGeom prst="arc">
            <a:avLst>
              <a:gd name="adj1" fmla="val 12825310"/>
              <a:gd name="adj2" fmla="val 15098501"/>
            </a:avLst>
          </a:prstGeom>
          <a:noFill/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B4E2EF80-8D00-B0C2-E0CD-269B51CE6D69}"/>
              </a:ext>
            </a:extLst>
          </p:cNvPr>
          <p:cNvSpPr/>
          <p:nvPr/>
        </p:nvSpPr>
        <p:spPr>
          <a:xfrm rot="17664348">
            <a:off x="5826362" y="2227034"/>
            <a:ext cx="539262" cy="540000"/>
          </a:xfrm>
          <a:prstGeom prst="arc">
            <a:avLst>
              <a:gd name="adj1" fmla="val 16048013"/>
              <a:gd name="adj2" fmla="val 18276541"/>
            </a:avLst>
          </a:prstGeom>
          <a:noFill/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D9C2C660-136E-1CBB-81F5-622EEC7D31C4}"/>
              </a:ext>
            </a:extLst>
          </p:cNvPr>
          <p:cNvSpPr/>
          <p:nvPr/>
        </p:nvSpPr>
        <p:spPr>
          <a:xfrm rot="17664348">
            <a:off x="5826362" y="2234868"/>
            <a:ext cx="539262" cy="540000"/>
          </a:xfrm>
          <a:prstGeom prst="arc">
            <a:avLst>
              <a:gd name="adj1" fmla="val 18970494"/>
              <a:gd name="adj2" fmla="val 20673828"/>
            </a:avLst>
          </a:prstGeom>
          <a:noFill/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Sunset over the Gulf of Mexico and U.S. Gulf Coast from the ISS.">
            <a:extLst>
              <a:ext uri="{FF2B5EF4-FFF2-40B4-BE49-F238E27FC236}">
                <a16:creationId xmlns:a16="http://schemas.microsoft.com/office/drawing/2014/main" id="{83E9D533-92DD-5C42-B5CC-5BFA0EFACB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14" b="42048"/>
          <a:stretch/>
        </p:blipFill>
        <p:spPr bwMode="auto">
          <a:xfrm flipH="1">
            <a:off x="-10492" y="6092838"/>
            <a:ext cx="12202492" cy="82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ADE1F76-C8CB-7425-265F-F0E93D73DA69}"/>
              </a:ext>
            </a:extLst>
          </p:cNvPr>
          <p:cNvSpPr txBox="1"/>
          <p:nvPr/>
        </p:nvSpPr>
        <p:spPr>
          <a:xfrm>
            <a:off x="229762" y="145268"/>
            <a:ext cx="1119553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800" b="1" dirty="0">
                <a:solidFill>
                  <a:srgbClr val="3A587C"/>
                </a:solidFill>
              </a:rPr>
              <a:t>Data to insight in 2 days</a:t>
            </a:r>
            <a:endParaRPr lang="en-US" sz="2800" b="1" dirty="0">
              <a:solidFill>
                <a:srgbClr val="3A587C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73C8040-3BD0-AA52-3C4A-84411A17F9A3}"/>
              </a:ext>
            </a:extLst>
          </p:cNvPr>
          <p:cNvSpPr/>
          <p:nvPr/>
        </p:nvSpPr>
        <p:spPr>
          <a:xfrm>
            <a:off x="229762" y="713712"/>
            <a:ext cx="11488616" cy="64700"/>
          </a:xfrm>
          <a:prstGeom prst="ellipse">
            <a:avLst/>
          </a:prstGeom>
          <a:solidFill>
            <a:srgbClr val="3A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208E22-A1D7-6A27-DCE3-6A163688FAF6}"/>
              </a:ext>
            </a:extLst>
          </p:cNvPr>
          <p:cNvSpPr txBox="1"/>
          <p:nvPr/>
        </p:nvSpPr>
        <p:spPr>
          <a:xfrm>
            <a:off x="10512" y="6129587"/>
            <a:ext cx="59201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D3DDEB"/>
                </a:solidFill>
              </a:rPr>
              <a:t>Graham Cole</a:t>
            </a:r>
          </a:p>
          <a:p>
            <a:r>
              <a:rPr lang="en-US" sz="1100" dirty="0">
                <a:solidFill>
                  <a:srgbClr val="D3DDEB"/>
                </a:solidFill>
              </a:rPr>
              <a:t>Lecturer in Enterprise | Newcastle University</a:t>
            </a:r>
          </a:p>
        </p:txBody>
      </p:sp>
      <p:pic>
        <p:nvPicPr>
          <p:cNvPr id="28" name="Picture 27" descr="Qr code&#10;&#10;Description automatically generated">
            <a:extLst>
              <a:ext uri="{FF2B5EF4-FFF2-40B4-BE49-F238E27FC236}">
                <a16:creationId xmlns:a16="http://schemas.microsoft.com/office/drawing/2014/main" id="{A77DF33E-93F5-B85B-73D3-F2AF59E5C9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67" t="42489" r="25011" b="4881"/>
          <a:stretch/>
        </p:blipFill>
        <p:spPr>
          <a:xfrm>
            <a:off x="642302" y="6578164"/>
            <a:ext cx="265290" cy="269135"/>
          </a:xfrm>
          <a:prstGeom prst="rect">
            <a:avLst/>
          </a:prstGeom>
        </p:spPr>
      </p:pic>
      <p:pic>
        <p:nvPicPr>
          <p:cNvPr id="29" name="Picture 2" descr="Linkedin logo png">
            <a:extLst>
              <a:ext uri="{FF2B5EF4-FFF2-40B4-BE49-F238E27FC236}">
                <a16:creationId xmlns:a16="http://schemas.microsoft.com/office/drawing/2014/main" id="{33B75B1B-3CF6-C79D-781E-8275454F2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8" y="6587962"/>
            <a:ext cx="522070" cy="13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3A1C75-D690-7CF4-2C07-8182B0AC03FA}"/>
              </a:ext>
            </a:extLst>
          </p:cNvPr>
          <p:cNvSpPr txBox="1"/>
          <p:nvPr/>
        </p:nvSpPr>
        <p:spPr>
          <a:xfrm>
            <a:off x="365760" y="1097280"/>
            <a:ext cx="55649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A587C"/>
                </a:solidFill>
              </a:rPr>
              <a:t>Industry Partners provide data related to their challenge </a:t>
            </a:r>
          </a:p>
          <a:p>
            <a:endParaRPr lang="en-US" dirty="0">
              <a:solidFill>
                <a:srgbClr val="3A587C"/>
              </a:solidFill>
            </a:endParaRPr>
          </a:p>
          <a:p>
            <a:r>
              <a:rPr lang="en-US" dirty="0">
                <a:solidFill>
                  <a:srgbClr val="3A587C"/>
                </a:solidFill>
              </a:rPr>
              <a:t>Pre-work carried out by NICD Data Scientists </a:t>
            </a:r>
          </a:p>
          <a:p>
            <a:endParaRPr lang="en-US" dirty="0">
              <a:solidFill>
                <a:srgbClr val="3A587C"/>
              </a:solidFill>
            </a:endParaRPr>
          </a:p>
          <a:p>
            <a:r>
              <a:rPr lang="en-US" dirty="0">
                <a:solidFill>
                  <a:srgbClr val="3A587C"/>
                </a:solidFill>
              </a:rPr>
              <a:t>Focus on ingesting, appraising and communicating value</a:t>
            </a:r>
            <a:r>
              <a:rPr lang="en-GB" dirty="0">
                <a:solidFill>
                  <a:srgbClr val="3A587C"/>
                </a:solidFill>
              </a:rPr>
              <a:t> from data</a:t>
            </a:r>
            <a:r>
              <a:rPr lang="en-US" dirty="0">
                <a:solidFill>
                  <a:srgbClr val="3A587C"/>
                </a:solidFill>
              </a:rPr>
              <a:t> within the context of the industry challenge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4F404E-10E9-415E-42A4-8B59C4AC20A0}"/>
              </a:ext>
            </a:extLst>
          </p:cNvPr>
          <p:cNvSpPr txBox="1"/>
          <p:nvPr/>
        </p:nvSpPr>
        <p:spPr>
          <a:xfrm>
            <a:off x="365760" y="2994894"/>
            <a:ext cx="55649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A587C"/>
                </a:solidFill>
              </a:rPr>
              <a:t>Orientation lecture covering key aspects of working with Pandas, Matplotlib and Seaborn </a:t>
            </a:r>
          </a:p>
          <a:p>
            <a:endParaRPr lang="en-US" dirty="0">
              <a:solidFill>
                <a:srgbClr val="3A587C"/>
              </a:solidFill>
            </a:endParaRPr>
          </a:p>
          <a:p>
            <a:r>
              <a:rPr lang="en-US" dirty="0" err="1">
                <a:solidFill>
                  <a:srgbClr val="3A587C"/>
                </a:solidFill>
              </a:rPr>
              <a:t>Jupyter</a:t>
            </a:r>
            <a:r>
              <a:rPr lang="en-US" dirty="0">
                <a:solidFill>
                  <a:srgbClr val="3A587C"/>
                </a:solidFill>
              </a:rPr>
              <a:t> environment within Azure, pre-loaded data and </a:t>
            </a:r>
            <a:r>
              <a:rPr lang="en-GB" dirty="0">
                <a:solidFill>
                  <a:srgbClr val="3A587C"/>
                </a:solidFill>
              </a:rPr>
              <a:t>walkthrough</a:t>
            </a:r>
            <a:r>
              <a:rPr lang="en-US" dirty="0">
                <a:solidFill>
                  <a:srgbClr val="3A587C"/>
                </a:solidFill>
              </a:rPr>
              <a:t> scripts </a:t>
            </a:r>
            <a:endParaRPr lang="en-GB" dirty="0">
              <a:solidFill>
                <a:srgbClr val="3A587C"/>
              </a:solidFill>
            </a:endParaRPr>
          </a:p>
          <a:p>
            <a:endParaRPr lang="en-GB" dirty="0">
              <a:solidFill>
                <a:srgbClr val="3A587C"/>
              </a:solidFill>
            </a:endParaRPr>
          </a:p>
          <a:p>
            <a:r>
              <a:rPr lang="en-GB" dirty="0">
                <a:solidFill>
                  <a:srgbClr val="3A587C"/>
                </a:solidFill>
              </a:rPr>
              <a:t>Output of analysis incorporated into wider innovation narrative</a:t>
            </a:r>
          </a:p>
          <a:p>
            <a:endParaRPr lang="en-GB" dirty="0">
              <a:solidFill>
                <a:srgbClr val="3A587C"/>
              </a:solidFill>
            </a:endParaRPr>
          </a:p>
          <a:p>
            <a:endParaRPr lang="en-US" dirty="0">
              <a:solidFill>
                <a:srgbClr val="3A587C"/>
              </a:solidFill>
            </a:endParaRPr>
          </a:p>
        </p:txBody>
      </p:sp>
      <p:pic>
        <p:nvPicPr>
          <p:cNvPr id="4" name="Picture 3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F5799665-6B10-864E-2EA2-45CD0887C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2663" y="6321320"/>
            <a:ext cx="1386718" cy="391412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3194EC2-AEFC-C023-FF74-BDCB718EF0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70394" y="6026366"/>
            <a:ext cx="1142610" cy="96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29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c 10">
            <a:extLst>
              <a:ext uri="{FF2B5EF4-FFF2-40B4-BE49-F238E27FC236}">
                <a16:creationId xmlns:a16="http://schemas.microsoft.com/office/drawing/2014/main" id="{ABBB3124-C924-C89E-2674-75883FF68411}"/>
              </a:ext>
            </a:extLst>
          </p:cNvPr>
          <p:cNvSpPr/>
          <p:nvPr/>
        </p:nvSpPr>
        <p:spPr>
          <a:xfrm rot="17664348">
            <a:off x="5826369" y="2215661"/>
            <a:ext cx="539262" cy="540000"/>
          </a:xfrm>
          <a:prstGeom prst="arc">
            <a:avLst>
              <a:gd name="adj1" fmla="val 21497272"/>
              <a:gd name="adj2" fmla="val 2516536"/>
            </a:avLst>
          </a:prstGeom>
          <a:noFill/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AACA5E8F-F494-34CA-F3A0-78976CDEBE9E}"/>
              </a:ext>
            </a:extLst>
          </p:cNvPr>
          <p:cNvSpPr/>
          <p:nvPr/>
        </p:nvSpPr>
        <p:spPr>
          <a:xfrm rot="17664348">
            <a:off x="5826366" y="2215661"/>
            <a:ext cx="539262" cy="540000"/>
          </a:xfrm>
          <a:prstGeom prst="arc">
            <a:avLst>
              <a:gd name="adj1" fmla="val 6215119"/>
              <a:gd name="adj2" fmla="val 8690549"/>
            </a:avLst>
          </a:prstGeom>
          <a:noFill/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7D6A5B98-83BB-8CAC-FFCD-F01EB26555FD}"/>
              </a:ext>
            </a:extLst>
          </p:cNvPr>
          <p:cNvSpPr/>
          <p:nvPr/>
        </p:nvSpPr>
        <p:spPr>
          <a:xfrm rot="17664348">
            <a:off x="5826367" y="2215662"/>
            <a:ext cx="539262" cy="540000"/>
          </a:xfrm>
          <a:prstGeom prst="arc">
            <a:avLst>
              <a:gd name="adj1" fmla="val 9541035"/>
              <a:gd name="adj2" fmla="val 12156135"/>
            </a:avLst>
          </a:prstGeom>
          <a:noFill/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3939931C-F89F-9942-74BE-88A8DD7C143C}"/>
              </a:ext>
            </a:extLst>
          </p:cNvPr>
          <p:cNvSpPr/>
          <p:nvPr/>
        </p:nvSpPr>
        <p:spPr>
          <a:xfrm rot="17664348">
            <a:off x="5826366" y="2215660"/>
            <a:ext cx="539262" cy="540000"/>
          </a:xfrm>
          <a:prstGeom prst="arc">
            <a:avLst>
              <a:gd name="adj1" fmla="val 3193589"/>
              <a:gd name="adj2" fmla="val 5437941"/>
            </a:avLst>
          </a:prstGeom>
          <a:noFill/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FAB6AE4-2C4A-F165-CD6C-C391B0FF9085}"/>
              </a:ext>
            </a:extLst>
          </p:cNvPr>
          <p:cNvSpPr/>
          <p:nvPr/>
        </p:nvSpPr>
        <p:spPr>
          <a:xfrm rot="17664348">
            <a:off x="5826367" y="2221348"/>
            <a:ext cx="539262" cy="540000"/>
          </a:xfrm>
          <a:prstGeom prst="arc">
            <a:avLst>
              <a:gd name="adj1" fmla="val 12825310"/>
              <a:gd name="adj2" fmla="val 15098501"/>
            </a:avLst>
          </a:prstGeom>
          <a:noFill/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B4E2EF80-8D00-B0C2-E0CD-269B51CE6D69}"/>
              </a:ext>
            </a:extLst>
          </p:cNvPr>
          <p:cNvSpPr/>
          <p:nvPr/>
        </p:nvSpPr>
        <p:spPr>
          <a:xfrm rot="17664348">
            <a:off x="5826362" y="2227034"/>
            <a:ext cx="539262" cy="540000"/>
          </a:xfrm>
          <a:prstGeom prst="arc">
            <a:avLst>
              <a:gd name="adj1" fmla="val 16048013"/>
              <a:gd name="adj2" fmla="val 18276541"/>
            </a:avLst>
          </a:prstGeom>
          <a:noFill/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D9C2C660-136E-1CBB-81F5-622EEC7D31C4}"/>
              </a:ext>
            </a:extLst>
          </p:cNvPr>
          <p:cNvSpPr/>
          <p:nvPr/>
        </p:nvSpPr>
        <p:spPr>
          <a:xfrm rot="17664348">
            <a:off x="5826362" y="2234868"/>
            <a:ext cx="539262" cy="540000"/>
          </a:xfrm>
          <a:prstGeom prst="arc">
            <a:avLst>
              <a:gd name="adj1" fmla="val 18970494"/>
              <a:gd name="adj2" fmla="val 20673828"/>
            </a:avLst>
          </a:prstGeom>
          <a:noFill/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Sunset over the Gulf of Mexico and U.S. Gulf Coast from the ISS.">
            <a:extLst>
              <a:ext uri="{FF2B5EF4-FFF2-40B4-BE49-F238E27FC236}">
                <a16:creationId xmlns:a16="http://schemas.microsoft.com/office/drawing/2014/main" id="{83E9D533-92DD-5C42-B5CC-5BFA0EFACB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14" b="42048"/>
          <a:stretch/>
        </p:blipFill>
        <p:spPr bwMode="auto">
          <a:xfrm flipH="1">
            <a:off x="-10492" y="6092838"/>
            <a:ext cx="12202492" cy="82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ADE1F76-C8CB-7425-265F-F0E93D73DA69}"/>
              </a:ext>
            </a:extLst>
          </p:cNvPr>
          <p:cNvSpPr txBox="1"/>
          <p:nvPr/>
        </p:nvSpPr>
        <p:spPr>
          <a:xfrm>
            <a:off x="229762" y="145268"/>
            <a:ext cx="1119553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srgbClr val="3A587C"/>
                </a:solidFill>
              </a:rPr>
              <a:t>Future work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73C8040-3BD0-AA52-3C4A-84411A17F9A3}"/>
              </a:ext>
            </a:extLst>
          </p:cNvPr>
          <p:cNvSpPr/>
          <p:nvPr/>
        </p:nvSpPr>
        <p:spPr>
          <a:xfrm>
            <a:off x="229762" y="713712"/>
            <a:ext cx="11488616" cy="64700"/>
          </a:xfrm>
          <a:prstGeom prst="ellipse">
            <a:avLst/>
          </a:prstGeom>
          <a:solidFill>
            <a:srgbClr val="3A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C131030-2641-F8E2-E65E-33E11AAA1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994" y="6587962"/>
            <a:ext cx="1808713" cy="274386"/>
          </a:xfrm>
          <a:prstGeom prst="rect">
            <a:avLst/>
          </a:prstGeom>
        </p:spPr>
      </p:pic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2A9363B5-B2CF-E6C8-7A2C-A18120AEC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5301" y="6204757"/>
            <a:ext cx="732422" cy="61656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E208E22-A1D7-6A27-DCE3-6A163688FAF6}"/>
              </a:ext>
            </a:extLst>
          </p:cNvPr>
          <p:cNvSpPr txBox="1"/>
          <p:nvPr/>
        </p:nvSpPr>
        <p:spPr>
          <a:xfrm>
            <a:off x="10512" y="6129587"/>
            <a:ext cx="59201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D3DDEB"/>
                </a:solidFill>
              </a:rPr>
              <a:t>Graham Cole</a:t>
            </a:r>
          </a:p>
          <a:p>
            <a:r>
              <a:rPr lang="en-US" sz="1100" dirty="0">
                <a:solidFill>
                  <a:srgbClr val="D3DDEB"/>
                </a:solidFill>
              </a:rPr>
              <a:t>Lecturer in Enterprise | Newcastle University</a:t>
            </a:r>
          </a:p>
        </p:txBody>
      </p:sp>
      <p:pic>
        <p:nvPicPr>
          <p:cNvPr id="28" name="Picture 27" descr="Qr code&#10;&#10;Description automatically generated">
            <a:extLst>
              <a:ext uri="{FF2B5EF4-FFF2-40B4-BE49-F238E27FC236}">
                <a16:creationId xmlns:a16="http://schemas.microsoft.com/office/drawing/2014/main" id="{A77DF33E-93F5-B85B-73D3-F2AF59E5C9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967" t="42489" r="25011" b="4881"/>
          <a:stretch/>
        </p:blipFill>
        <p:spPr>
          <a:xfrm>
            <a:off x="642302" y="6578164"/>
            <a:ext cx="265290" cy="269135"/>
          </a:xfrm>
          <a:prstGeom prst="rect">
            <a:avLst/>
          </a:prstGeom>
        </p:spPr>
      </p:pic>
      <p:pic>
        <p:nvPicPr>
          <p:cNvPr id="29" name="Picture 2" descr="Linkedin logo png">
            <a:extLst>
              <a:ext uri="{FF2B5EF4-FFF2-40B4-BE49-F238E27FC236}">
                <a16:creationId xmlns:a16="http://schemas.microsoft.com/office/drawing/2014/main" id="{33B75B1B-3CF6-C79D-781E-8275454F2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8" y="6587962"/>
            <a:ext cx="522070" cy="13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189E35-2F98-5190-EB89-51EF67D2B4B5}"/>
              </a:ext>
            </a:extLst>
          </p:cNvPr>
          <p:cNvSpPr txBox="1"/>
          <p:nvPr/>
        </p:nvSpPr>
        <p:spPr>
          <a:xfrm>
            <a:off x="365760" y="1097280"/>
            <a:ext cx="11153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A587C"/>
                </a:solidFill>
              </a:rPr>
              <a:t>Threshold concepts in foundational data skills </a:t>
            </a:r>
          </a:p>
          <a:p>
            <a:endParaRPr lang="en-US" dirty="0">
              <a:solidFill>
                <a:srgbClr val="3A587C"/>
              </a:solidFill>
            </a:endParaRPr>
          </a:p>
          <a:p>
            <a:r>
              <a:rPr lang="en-US" dirty="0">
                <a:solidFill>
                  <a:srgbClr val="3A587C"/>
                </a:solidFill>
              </a:rPr>
              <a:t>Microsoft PowerApps for modular curriculum</a:t>
            </a:r>
          </a:p>
        </p:txBody>
      </p:sp>
    </p:spTree>
    <p:extLst>
      <p:ext uri="{BB962C8B-B14F-4D97-AF65-F5344CB8AC3E}">
        <p14:creationId xmlns:p14="http://schemas.microsoft.com/office/powerpoint/2010/main" val="3584708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66D2FACE-5EA3-2945-B726-E5B120489913}" vid="{5E6B724B-0726-4645-9C9C-4C93A3DA3E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14728</TotalTime>
  <Words>325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 Cole</dc:creator>
  <cp:lastModifiedBy>Graham Cole</cp:lastModifiedBy>
  <cp:revision>7</cp:revision>
  <dcterms:created xsi:type="dcterms:W3CDTF">2022-09-05T10:00:00Z</dcterms:created>
  <dcterms:modified xsi:type="dcterms:W3CDTF">2022-09-21T07:53:37Z</dcterms:modified>
</cp:coreProperties>
</file>